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15"/>
  </p:notesMasterIdLst>
  <p:sldIdLst>
    <p:sldId id="256" r:id="rId4"/>
    <p:sldId id="257" r:id="rId5"/>
    <p:sldId id="258" r:id="rId6"/>
    <p:sldId id="259" r:id="rId7"/>
    <p:sldId id="270" r:id="rId8"/>
    <p:sldId id="261" r:id="rId9"/>
    <p:sldId id="263" r:id="rId10"/>
    <p:sldId id="268" r:id="rId11"/>
    <p:sldId id="264" r:id="rId12"/>
    <p:sldId id="269" r:id="rId13"/>
    <p:sldId id="267"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8C7"/>
    <a:srgbClr val="1D2D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25"/>
    <p:restoredTop sz="91397"/>
  </p:normalViewPr>
  <p:slideViewPr>
    <p:cSldViewPr snapToGrid="0">
      <p:cViewPr>
        <p:scale>
          <a:sx n="48" d="100"/>
          <a:sy n="48" d="100"/>
        </p:scale>
        <p:origin x="136" y="216"/>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latinLnBrk="0">
              <a:lnSpc>
                <a:spcPct val="117999"/>
              </a:lnSpc>
            </a:pPr>
            <a:endParaRPr lang="en-GB" dirty="0"/>
          </a:p>
        </p:txBody>
      </p:sp>
    </p:spTree>
    <p:extLst>
      <p:ext uri="{BB962C8B-B14F-4D97-AF65-F5344CB8AC3E}">
        <p14:creationId xmlns:p14="http://schemas.microsoft.com/office/powerpoint/2010/main" val="2820713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defTabSz="457200" rtl="0" latinLnBrk="0">
              <a:lnSpc>
                <a:spcPct val="117999"/>
              </a:lnSpc>
            </a:pPr>
            <a:endParaRPr lang="en-GB" dirty="0"/>
          </a:p>
        </p:txBody>
      </p:sp>
    </p:spTree>
    <p:extLst>
      <p:ext uri="{BB962C8B-B14F-4D97-AF65-F5344CB8AC3E}">
        <p14:creationId xmlns:p14="http://schemas.microsoft.com/office/powerpoint/2010/main" val="2432548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COYA 2023 - 2012. All right reserved."/>
          <p:cNvSpPr txBox="1"/>
          <p:nvPr/>
        </p:nvSpPr>
        <p:spPr>
          <a:xfrm>
            <a:off x="10095217" y="12910560"/>
            <a:ext cx="4193567" cy="236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2438338">
              <a:defRPr sz="1500" b="0">
                <a:solidFill>
                  <a:srgbClr val="142031"/>
                </a:solidFill>
                <a:latin typeface="MADE Mirage"/>
                <a:ea typeface="MADE Mirage"/>
                <a:cs typeface="MADE Mirage"/>
                <a:sym typeface="MADE Mirage"/>
              </a:defRPr>
            </a:lvl1pPr>
          </a:lstStyle>
          <a:p>
            <a:r>
              <a:t>COYA 2023 - 2012. All right reserved.</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4"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5"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3"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8" name="Rectangle"/>
          <p:cNvSpPr txBox="1">
            <a:spLocks noGrp="1"/>
          </p:cNvSpPr>
          <p:nvPr>
            <p:ph type="body" sz="quarter" idx="21"/>
          </p:nvPr>
        </p:nvSpPr>
        <p:spPr>
          <a:xfrm>
            <a:off x="1201340" y="11859862"/>
            <a:ext cx="21971003" cy="636979"/>
          </a:xfrm>
          <a:prstGeom prst="rect">
            <a:avLst/>
          </a:prstGeom>
        </p:spPr>
        <p:txBody>
          <a:bodyPr lIns="45719" tIns="45719" rIns="45719" bIns="45719" anchor="t"/>
          <a:lstStyle/>
          <a:p>
            <a:pPr marL="0" indent="0">
              <a:spcBef>
                <a:spcPts val="0"/>
              </a:spcBef>
              <a:buSzTx/>
              <a:buNone/>
              <a:defRPr sz="3600" b="1"/>
            </a:pPr>
            <a:endParaRPr/>
          </a:p>
        </p:txBody>
      </p:sp>
      <p:sp>
        <p:nvSpPr>
          <p:cNvPr id="119" name="Title Text"/>
          <p:cNvSpPr txBox="1">
            <a:spLocks noGrp="1"/>
          </p:cNvSpPr>
          <p:nvPr>
            <p:ph type="title"/>
          </p:nvPr>
        </p:nvSpPr>
        <p:spPr>
          <a:xfrm>
            <a:off x="1206496" y="2574991"/>
            <a:ext cx="21971004" cy="4648201"/>
          </a:xfrm>
          <a:prstGeom prst="rect">
            <a:avLst/>
          </a:prstGeom>
        </p:spPr>
        <p:txBody>
          <a:bodyPr anchor="b"/>
          <a:lstStyle>
            <a:lvl1pPr algn="l" defTabSz="2438338">
              <a:lnSpc>
                <a:spcPct val="80000"/>
              </a:lnSpc>
              <a:defRPr sz="11600" b="1" spc="-232">
                <a:latin typeface="Helvetica Neue"/>
                <a:ea typeface="Helvetica Neue"/>
                <a:cs typeface="Helvetica Neue"/>
                <a:sym typeface="Helvetica Neue"/>
              </a:defRPr>
            </a:lvl1pPr>
          </a:lstStyle>
          <a:p>
            <a:r>
              <a:t>Title Text</a:t>
            </a:r>
          </a:p>
        </p:txBody>
      </p:sp>
      <p:sp>
        <p:nvSpPr>
          <p:cNvPr id="120" name="Body Level One…"/>
          <p:cNvSpPr txBox="1">
            <a:spLocks noGrp="1"/>
          </p:cNvSpPr>
          <p:nvPr>
            <p:ph type="body" sz="quarter" idx="1"/>
          </p:nvPr>
        </p:nvSpPr>
        <p:spPr>
          <a:xfrm>
            <a:off x="1201342" y="7223190"/>
            <a:ext cx="21971001" cy="1905001"/>
          </a:xfrm>
          <a:prstGeom prst="rect">
            <a:avLst/>
          </a:prstGeom>
        </p:spPr>
        <p:txBody>
          <a:bodyPr anchor="t"/>
          <a:lstStyle>
            <a:lvl1pPr marL="0" indent="0">
              <a:spcBef>
                <a:spcPts val="0"/>
              </a:spcBef>
              <a:buSzTx/>
              <a:buNone/>
              <a:defRPr sz="5500" b="1"/>
            </a:lvl1pPr>
            <a:lvl2pPr marL="0" indent="457200">
              <a:spcBef>
                <a:spcPts val="0"/>
              </a:spcBef>
              <a:buSzTx/>
              <a:buNone/>
              <a:defRPr sz="5500" b="1"/>
            </a:lvl2pPr>
            <a:lvl3pPr marL="0" indent="914400">
              <a:spcBef>
                <a:spcPts val="0"/>
              </a:spcBef>
              <a:buSzTx/>
              <a:buNone/>
              <a:defRPr sz="5500" b="1"/>
            </a:lvl3pPr>
            <a:lvl4pPr marL="0" indent="1371600">
              <a:spcBef>
                <a:spcPts val="0"/>
              </a:spcBef>
              <a:buSzTx/>
              <a:buNone/>
              <a:defRPr sz="5500" b="1"/>
            </a:lvl4pPr>
            <a:lvl5pPr marL="0" indent="1828800">
              <a:spcBef>
                <a:spcPts val="0"/>
              </a:spcBef>
              <a:buSzTx/>
              <a:buNone/>
              <a:defRPr sz="5500" b="1"/>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22891980" y="12729261"/>
            <a:ext cx="231204" cy="215901"/>
          </a:xfrm>
          <a:prstGeom prst="rect">
            <a:avLst/>
          </a:prstGeom>
        </p:spPr>
        <p:txBody>
          <a:bodyPr lIns="0" tIns="0" rIns="0" bIns="0" anchor="ctr"/>
          <a:lstStyle>
            <a:lvl1pPr algn="r" defTabSz="2438338">
              <a:defRPr sz="1500" b="1">
                <a:solidFill>
                  <a:srgbClr val="D0A14A"/>
                </a:solidFill>
                <a:latin typeface="Gotham Medium"/>
                <a:ea typeface="Gotham Medium"/>
                <a:cs typeface="Gotham Medium"/>
                <a:sym typeface="Gotham Medium"/>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8" name="Title Text"/>
          <p:cNvSpPr txBox="1">
            <a:spLocks noGrp="1"/>
          </p:cNvSpPr>
          <p:nvPr>
            <p:ph type="title"/>
          </p:nvPr>
        </p:nvSpPr>
        <p:spPr>
          <a:xfrm>
            <a:off x="5986893" y="1902434"/>
            <a:ext cx="12410214" cy="2413887"/>
          </a:xfrm>
          <a:prstGeom prst="rect">
            <a:avLst/>
          </a:prstGeom>
        </p:spPr>
        <p:txBody>
          <a:bodyPr lIns="56797" tIns="56797" rIns="56797" bIns="56797"/>
          <a:lstStyle>
            <a:lvl1pPr defTabSz="821531">
              <a:defRPr sz="10800">
                <a:latin typeface="Helvetica Light"/>
                <a:ea typeface="Helvetica Light"/>
                <a:cs typeface="Helvetica Light"/>
                <a:sym typeface="Helvetica Light"/>
              </a:defRPr>
            </a:lvl1pPr>
          </a:lstStyle>
          <a:p>
            <a:r>
              <a:t>Title Text</a:t>
            </a:r>
          </a:p>
        </p:txBody>
      </p:sp>
      <p:sp>
        <p:nvSpPr>
          <p:cNvPr id="129" name="Body Level One…"/>
          <p:cNvSpPr txBox="1">
            <a:spLocks noGrp="1"/>
          </p:cNvSpPr>
          <p:nvPr>
            <p:ph type="body" sz="half" idx="1"/>
          </p:nvPr>
        </p:nvSpPr>
        <p:spPr>
          <a:xfrm>
            <a:off x="5986893" y="4316320"/>
            <a:ext cx="12410214" cy="7028669"/>
          </a:xfrm>
          <a:prstGeom prst="rect">
            <a:avLst/>
          </a:prstGeom>
        </p:spPr>
        <p:txBody>
          <a:bodyPr lIns="56797" tIns="56797" rIns="56797" bIns="56797"/>
          <a:lstStyle>
            <a:lvl1pPr marL="567972" indent="-567972" defTabSz="821531">
              <a:buSzPct val="75000"/>
              <a:defRPr sz="4600">
                <a:latin typeface="Helvetica Light"/>
                <a:ea typeface="Helvetica Light"/>
                <a:cs typeface="Helvetica Light"/>
                <a:sym typeface="Helvetica Light"/>
              </a:defRPr>
            </a:lvl1pPr>
            <a:lvl2pPr marL="1012472" indent="-567972" defTabSz="821531">
              <a:buSzPct val="75000"/>
              <a:defRPr sz="4600">
                <a:latin typeface="Helvetica Light"/>
                <a:ea typeface="Helvetica Light"/>
                <a:cs typeface="Helvetica Light"/>
                <a:sym typeface="Helvetica Light"/>
              </a:defRPr>
            </a:lvl2pPr>
            <a:lvl3pPr marL="1456972" indent="-567972" defTabSz="821531">
              <a:buSzPct val="75000"/>
              <a:defRPr sz="4600">
                <a:latin typeface="Helvetica Light"/>
                <a:ea typeface="Helvetica Light"/>
                <a:cs typeface="Helvetica Light"/>
                <a:sym typeface="Helvetica Light"/>
              </a:defRPr>
            </a:lvl3pPr>
            <a:lvl4pPr marL="1901472" indent="-567972" defTabSz="821531">
              <a:buSzPct val="75000"/>
              <a:defRPr sz="4600">
                <a:latin typeface="Helvetica Light"/>
                <a:ea typeface="Helvetica Light"/>
                <a:cs typeface="Helvetica Light"/>
                <a:sym typeface="Helvetica Light"/>
              </a:defRPr>
            </a:lvl4pPr>
            <a:lvl5pPr marL="2345972" indent="-567972" defTabSz="821531">
              <a:buSzPct val="75000"/>
              <a:defRPr sz="46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11980529" y="11749668"/>
            <a:ext cx="408743" cy="418396"/>
          </a:xfrm>
          <a:prstGeom prst="rect">
            <a:avLst/>
          </a:prstGeom>
        </p:spPr>
        <p:txBody>
          <a:bodyPr lIns="56797" tIns="56797" rIns="56797" bIns="56797"/>
          <a:lstStyle>
            <a:lvl1pPr defTabSz="821531">
              <a:defRPr sz="20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37" name="Rectangle"/>
          <p:cNvSpPr txBox="1">
            <a:spLocks noGrp="1"/>
          </p:cNvSpPr>
          <p:nvPr>
            <p:ph type="body" sz="quarter" idx="21"/>
          </p:nvPr>
        </p:nvSpPr>
        <p:spPr>
          <a:xfrm>
            <a:off x="1201340" y="11859862"/>
            <a:ext cx="21971003" cy="636979"/>
          </a:xfrm>
          <a:prstGeom prst="rect">
            <a:avLst/>
          </a:prstGeom>
        </p:spPr>
        <p:txBody>
          <a:bodyPr lIns="45719" tIns="45719" rIns="45719" bIns="45719" anchor="t"/>
          <a:lstStyle/>
          <a:p>
            <a:pPr marL="0" indent="0">
              <a:spcBef>
                <a:spcPts val="0"/>
              </a:spcBef>
              <a:buSzTx/>
              <a:buNone/>
              <a:defRPr sz="3600" b="1"/>
            </a:pPr>
            <a:endParaRPr/>
          </a:p>
        </p:txBody>
      </p:sp>
      <p:sp>
        <p:nvSpPr>
          <p:cNvPr id="138" name="Title Text"/>
          <p:cNvSpPr txBox="1">
            <a:spLocks noGrp="1"/>
          </p:cNvSpPr>
          <p:nvPr>
            <p:ph type="title"/>
          </p:nvPr>
        </p:nvSpPr>
        <p:spPr>
          <a:xfrm>
            <a:off x="1206496" y="2574991"/>
            <a:ext cx="21971004" cy="4648201"/>
          </a:xfrm>
          <a:prstGeom prst="rect">
            <a:avLst/>
          </a:prstGeom>
        </p:spPr>
        <p:txBody>
          <a:bodyPr anchor="b"/>
          <a:lstStyle>
            <a:lvl1pPr algn="l" defTabSz="2438338">
              <a:lnSpc>
                <a:spcPct val="80000"/>
              </a:lnSpc>
              <a:defRPr sz="11600" b="1" spc="-232">
                <a:latin typeface="Helvetica Neue"/>
                <a:ea typeface="Helvetica Neue"/>
                <a:cs typeface="Helvetica Neue"/>
                <a:sym typeface="Helvetica Neue"/>
              </a:defRPr>
            </a:lvl1pPr>
          </a:lstStyle>
          <a:p>
            <a:r>
              <a:t>Title Text</a:t>
            </a:r>
          </a:p>
        </p:txBody>
      </p:sp>
      <p:sp>
        <p:nvSpPr>
          <p:cNvPr id="139" name="Body Level One…"/>
          <p:cNvSpPr txBox="1">
            <a:spLocks noGrp="1"/>
          </p:cNvSpPr>
          <p:nvPr>
            <p:ph type="body" sz="quarter" idx="1"/>
          </p:nvPr>
        </p:nvSpPr>
        <p:spPr>
          <a:xfrm>
            <a:off x="1201342" y="7223190"/>
            <a:ext cx="21971001" cy="1905001"/>
          </a:xfrm>
          <a:prstGeom prst="rect">
            <a:avLst/>
          </a:prstGeom>
        </p:spPr>
        <p:txBody>
          <a:bodyPr anchor="t"/>
          <a:lstStyle>
            <a:lvl1pPr marL="0" indent="0">
              <a:spcBef>
                <a:spcPts val="0"/>
              </a:spcBef>
              <a:buSzTx/>
              <a:buNone/>
              <a:defRPr sz="5500" b="1"/>
            </a:lvl1pPr>
            <a:lvl2pPr marL="0" indent="457200">
              <a:spcBef>
                <a:spcPts val="0"/>
              </a:spcBef>
              <a:buSzTx/>
              <a:buNone/>
              <a:defRPr sz="5500" b="1"/>
            </a:lvl2pPr>
            <a:lvl3pPr marL="0" indent="914400">
              <a:spcBef>
                <a:spcPts val="0"/>
              </a:spcBef>
              <a:buSzTx/>
              <a:buNone/>
              <a:defRPr sz="5500" b="1"/>
            </a:lvl3pPr>
            <a:lvl4pPr marL="0" indent="1371600">
              <a:spcBef>
                <a:spcPts val="0"/>
              </a:spcBef>
              <a:buSzTx/>
              <a:buNone/>
              <a:defRPr sz="5500" b="1"/>
            </a:lvl4pPr>
            <a:lvl5pPr marL="0" indent="1828800">
              <a:spcBef>
                <a:spcPts val="0"/>
              </a:spcBef>
              <a:buSzTx/>
              <a:buNone/>
              <a:defRPr sz="5500" b="1"/>
            </a:lvl5pPr>
          </a:lstStyle>
          <a:p>
            <a:r>
              <a:t>Body Level One</a:t>
            </a:r>
          </a:p>
          <a:p>
            <a:pPr lvl="1"/>
            <a:r>
              <a:t>Body Level Two</a:t>
            </a:r>
          </a:p>
          <a:p>
            <a:pPr lvl="2"/>
            <a:r>
              <a:t>Body Level Three</a:t>
            </a:r>
          </a:p>
          <a:p>
            <a:pPr lvl="3"/>
            <a:r>
              <a:t>Body Level Four</a:t>
            </a:r>
          </a:p>
          <a:p>
            <a:pPr lvl="4"/>
            <a:r>
              <a:t>Body Level Five</a:t>
            </a:r>
          </a:p>
        </p:txBody>
      </p:sp>
      <p:pic>
        <p:nvPicPr>
          <p:cNvPr id="140" name="Image" descr="Image"/>
          <p:cNvPicPr>
            <a:picLocks noChangeAspect="1"/>
          </p:cNvPicPr>
          <p:nvPr/>
        </p:nvPicPr>
        <p:blipFill>
          <a:blip r:embed="rId2"/>
          <a:stretch>
            <a:fillRect/>
          </a:stretch>
        </p:blipFill>
        <p:spPr>
          <a:xfrm>
            <a:off x="1274191" y="12695572"/>
            <a:ext cx="1203843" cy="283279"/>
          </a:xfrm>
          <a:prstGeom prst="rect">
            <a:avLst/>
          </a:prstGeom>
          <a:ln w="12700">
            <a:miter lim="400000"/>
          </a:ln>
        </p:spPr>
      </p:pic>
      <p:sp>
        <p:nvSpPr>
          <p:cNvPr id="141" name="COYA 2012 - 2023. All right reserved."/>
          <p:cNvSpPr txBox="1"/>
          <p:nvPr/>
        </p:nvSpPr>
        <p:spPr>
          <a:xfrm>
            <a:off x="10095217" y="12741961"/>
            <a:ext cx="4193567" cy="190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2438338">
              <a:defRPr sz="1500" b="0">
                <a:solidFill>
                  <a:srgbClr val="D0A14A"/>
                </a:solidFill>
                <a:latin typeface="Gotham-Light"/>
                <a:ea typeface="Gotham-Light"/>
                <a:cs typeface="Gotham-Light"/>
                <a:sym typeface="Gotham-Light"/>
              </a:defRPr>
            </a:lvl1pPr>
          </a:lstStyle>
          <a:p>
            <a:r>
              <a:t>COYA 2012 - 2023. All right reserved.</a:t>
            </a:r>
          </a:p>
        </p:txBody>
      </p:sp>
      <p:sp>
        <p:nvSpPr>
          <p:cNvPr id="142" name="Slide Number"/>
          <p:cNvSpPr txBox="1">
            <a:spLocks noGrp="1"/>
          </p:cNvSpPr>
          <p:nvPr>
            <p:ph type="sldNum" sz="quarter" idx="2"/>
          </p:nvPr>
        </p:nvSpPr>
        <p:spPr>
          <a:xfrm>
            <a:off x="22891980" y="12729261"/>
            <a:ext cx="231204" cy="215901"/>
          </a:xfrm>
          <a:prstGeom prst="rect">
            <a:avLst/>
          </a:prstGeom>
        </p:spPr>
        <p:txBody>
          <a:bodyPr lIns="0" tIns="0" rIns="0" bIns="0" anchor="ctr"/>
          <a:lstStyle>
            <a:lvl1pPr algn="r" defTabSz="2438338">
              <a:defRPr sz="1500" b="1">
                <a:solidFill>
                  <a:srgbClr val="D0A14A"/>
                </a:solidFill>
                <a:latin typeface="Gotham Medium"/>
                <a:ea typeface="Gotham Medium"/>
                <a:cs typeface="Gotham Medium"/>
                <a:sym typeface="Gotham Medium"/>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5986893" y="1902434"/>
            <a:ext cx="12410214" cy="2413887"/>
          </a:xfrm>
          <a:prstGeom prst="rect">
            <a:avLst/>
          </a:prstGeom>
        </p:spPr>
        <p:txBody>
          <a:bodyPr lIns="56797" tIns="56797" rIns="56797" bIns="56797"/>
          <a:lstStyle>
            <a:lvl1pPr defTabSz="821531">
              <a:defRPr sz="10800">
                <a:latin typeface="Helvetica Light"/>
                <a:ea typeface="Helvetica Light"/>
                <a:cs typeface="Helvetica Light"/>
                <a:sym typeface="Helvetica Light"/>
              </a:defRPr>
            </a:lvl1pPr>
          </a:lstStyle>
          <a:p>
            <a:r>
              <a:t>Title Text</a:t>
            </a:r>
          </a:p>
        </p:txBody>
      </p:sp>
      <p:sp>
        <p:nvSpPr>
          <p:cNvPr id="150" name="Body Level One…"/>
          <p:cNvSpPr txBox="1">
            <a:spLocks noGrp="1"/>
          </p:cNvSpPr>
          <p:nvPr>
            <p:ph type="body" sz="half" idx="1"/>
          </p:nvPr>
        </p:nvSpPr>
        <p:spPr>
          <a:xfrm>
            <a:off x="5986893" y="4316320"/>
            <a:ext cx="12410214" cy="7028669"/>
          </a:xfrm>
          <a:prstGeom prst="rect">
            <a:avLst/>
          </a:prstGeom>
        </p:spPr>
        <p:txBody>
          <a:bodyPr lIns="56797" tIns="56797" rIns="56797" bIns="56797"/>
          <a:lstStyle>
            <a:lvl1pPr marL="567972" indent="-567972" defTabSz="821531">
              <a:buSzPct val="75000"/>
              <a:defRPr sz="4600">
                <a:latin typeface="Helvetica Light"/>
                <a:ea typeface="Helvetica Light"/>
                <a:cs typeface="Helvetica Light"/>
                <a:sym typeface="Helvetica Light"/>
              </a:defRPr>
            </a:lvl1pPr>
            <a:lvl2pPr marL="1012472" indent="-567972" defTabSz="821531">
              <a:buSzPct val="75000"/>
              <a:defRPr sz="4600">
                <a:latin typeface="Helvetica Light"/>
                <a:ea typeface="Helvetica Light"/>
                <a:cs typeface="Helvetica Light"/>
                <a:sym typeface="Helvetica Light"/>
              </a:defRPr>
            </a:lvl2pPr>
            <a:lvl3pPr marL="1456972" indent="-567972" defTabSz="821531">
              <a:buSzPct val="75000"/>
              <a:defRPr sz="4600">
                <a:latin typeface="Helvetica Light"/>
                <a:ea typeface="Helvetica Light"/>
                <a:cs typeface="Helvetica Light"/>
                <a:sym typeface="Helvetica Light"/>
              </a:defRPr>
            </a:lvl3pPr>
            <a:lvl4pPr marL="1901472" indent="-567972" defTabSz="821531">
              <a:buSzPct val="75000"/>
              <a:defRPr sz="4600">
                <a:latin typeface="Helvetica Light"/>
                <a:ea typeface="Helvetica Light"/>
                <a:cs typeface="Helvetica Light"/>
                <a:sym typeface="Helvetica Light"/>
              </a:defRPr>
            </a:lvl4pPr>
            <a:lvl5pPr marL="2345972" indent="-567972" defTabSz="821531">
              <a:buSzPct val="75000"/>
              <a:defRPr sz="4600">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51" name="CRACKWITSTM 2023. All rights reserved."/>
          <p:cNvSpPr txBox="1"/>
          <p:nvPr/>
        </p:nvSpPr>
        <p:spPr>
          <a:xfrm>
            <a:off x="10224435" y="13008461"/>
            <a:ext cx="3935130" cy="21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p>
            <a:pPr defTabSz="642937">
              <a:lnSpc>
                <a:spcPct val="120000"/>
              </a:lnSpc>
              <a:defRPr sz="1400" b="0">
                <a:latin typeface="Helvetica Neue Thin"/>
                <a:ea typeface="Helvetica Neue Thin"/>
                <a:cs typeface="Helvetica Neue Thin"/>
                <a:sym typeface="Helvetica Neue Thin"/>
              </a:defRPr>
            </a:pPr>
            <a:r>
              <a:rPr>
                <a:latin typeface="Helvetica Neue Light"/>
                <a:ea typeface="Helvetica Neue Light"/>
                <a:cs typeface="Helvetica Neue Light"/>
                <a:sym typeface="Helvetica Neue Light"/>
              </a:rPr>
              <a:t>CRACKWITS</a:t>
            </a:r>
            <a:r>
              <a:rPr sz="800" baseline="81999">
                <a:latin typeface="Helvetica Neue Light"/>
                <a:ea typeface="Helvetica Neue Light"/>
                <a:cs typeface="Helvetica Neue Light"/>
                <a:sym typeface="Helvetica Neue Light"/>
              </a:rPr>
              <a:t>TM</a:t>
            </a:r>
            <a:r>
              <a:rPr>
                <a:latin typeface="Helvetica Neue Light"/>
                <a:ea typeface="Helvetica Neue Light"/>
                <a:cs typeface="Helvetica Neue Light"/>
                <a:sym typeface="Helvetica Neue Light"/>
              </a:rPr>
              <a:t> 2023</a:t>
            </a:r>
            <a:r>
              <a:t>.</a:t>
            </a:r>
            <a:r>
              <a:rPr>
                <a:latin typeface="Helvetica Neue Light"/>
                <a:ea typeface="Helvetica Neue Light"/>
                <a:cs typeface="Helvetica Neue Light"/>
                <a:sym typeface="Helvetica Neue Light"/>
              </a:rPr>
              <a:t> All rights reserved</a:t>
            </a:r>
            <a:r>
              <a:t>.</a:t>
            </a:r>
          </a:p>
        </p:txBody>
      </p:sp>
      <p:sp>
        <p:nvSpPr>
          <p:cNvPr id="152" name="Slide Number"/>
          <p:cNvSpPr txBox="1">
            <a:spLocks noGrp="1"/>
          </p:cNvSpPr>
          <p:nvPr>
            <p:ph type="sldNum" sz="quarter" idx="2"/>
          </p:nvPr>
        </p:nvSpPr>
        <p:spPr>
          <a:xfrm>
            <a:off x="11980529" y="11749668"/>
            <a:ext cx="408743" cy="418396"/>
          </a:xfrm>
          <a:prstGeom prst="rect">
            <a:avLst/>
          </a:prstGeom>
        </p:spPr>
        <p:txBody>
          <a:bodyPr lIns="56797" tIns="56797" rIns="56797" bIns="56797"/>
          <a:lstStyle>
            <a:lvl1pPr defTabSz="821531">
              <a:defRPr sz="20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59" name="Rectangle"/>
          <p:cNvSpPr txBox="1">
            <a:spLocks noGrp="1"/>
          </p:cNvSpPr>
          <p:nvPr>
            <p:ph type="body" sz="quarter" idx="21"/>
          </p:nvPr>
        </p:nvSpPr>
        <p:spPr>
          <a:xfrm>
            <a:off x="1201340" y="11859862"/>
            <a:ext cx="21971003" cy="636979"/>
          </a:xfrm>
          <a:prstGeom prst="rect">
            <a:avLst/>
          </a:prstGeom>
        </p:spPr>
        <p:txBody>
          <a:bodyPr lIns="45719" tIns="45719" rIns="45719" bIns="45719" anchor="t"/>
          <a:lstStyle/>
          <a:p>
            <a:pPr marL="0" indent="0">
              <a:spcBef>
                <a:spcPts val="0"/>
              </a:spcBef>
              <a:buSzTx/>
              <a:buNone/>
              <a:defRPr sz="3600" b="1"/>
            </a:pPr>
            <a:endParaRPr/>
          </a:p>
        </p:txBody>
      </p:sp>
      <p:sp>
        <p:nvSpPr>
          <p:cNvPr id="160" name="Title Text"/>
          <p:cNvSpPr txBox="1">
            <a:spLocks noGrp="1"/>
          </p:cNvSpPr>
          <p:nvPr>
            <p:ph type="title"/>
          </p:nvPr>
        </p:nvSpPr>
        <p:spPr>
          <a:xfrm>
            <a:off x="1206496" y="2574991"/>
            <a:ext cx="21971004" cy="4648201"/>
          </a:xfrm>
          <a:prstGeom prst="rect">
            <a:avLst/>
          </a:prstGeom>
        </p:spPr>
        <p:txBody>
          <a:bodyPr anchor="b"/>
          <a:lstStyle>
            <a:lvl1pPr algn="l" defTabSz="2438338">
              <a:lnSpc>
                <a:spcPct val="80000"/>
              </a:lnSpc>
              <a:defRPr sz="11600" b="1" spc="-232">
                <a:latin typeface="Helvetica Neue"/>
                <a:ea typeface="Helvetica Neue"/>
                <a:cs typeface="Helvetica Neue"/>
                <a:sym typeface="Helvetica Neue"/>
              </a:defRPr>
            </a:lvl1pPr>
          </a:lstStyle>
          <a:p>
            <a:r>
              <a:t>Title Text</a:t>
            </a:r>
          </a:p>
        </p:txBody>
      </p:sp>
      <p:sp>
        <p:nvSpPr>
          <p:cNvPr id="161" name="Body Level One…"/>
          <p:cNvSpPr txBox="1">
            <a:spLocks noGrp="1"/>
          </p:cNvSpPr>
          <p:nvPr>
            <p:ph type="body" sz="quarter" idx="1"/>
          </p:nvPr>
        </p:nvSpPr>
        <p:spPr>
          <a:xfrm>
            <a:off x="1201342" y="7223190"/>
            <a:ext cx="21971001" cy="1905001"/>
          </a:xfrm>
          <a:prstGeom prst="rect">
            <a:avLst/>
          </a:prstGeom>
        </p:spPr>
        <p:txBody>
          <a:bodyPr anchor="t"/>
          <a:lstStyle>
            <a:lvl1pPr marL="0" indent="0">
              <a:spcBef>
                <a:spcPts val="0"/>
              </a:spcBef>
              <a:buSzTx/>
              <a:buNone/>
              <a:defRPr sz="5500" b="1"/>
            </a:lvl1pPr>
            <a:lvl2pPr marL="0" indent="457200">
              <a:spcBef>
                <a:spcPts val="0"/>
              </a:spcBef>
              <a:buSzTx/>
              <a:buNone/>
              <a:defRPr sz="5500" b="1"/>
            </a:lvl2pPr>
            <a:lvl3pPr marL="0" indent="914400">
              <a:spcBef>
                <a:spcPts val="0"/>
              </a:spcBef>
              <a:buSzTx/>
              <a:buNone/>
              <a:defRPr sz="5500" b="1"/>
            </a:lvl3pPr>
            <a:lvl4pPr marL="0" indent="1371600">
              <a:spcBef>
                <a:spcPts val="0"/>
              </a:spcBef>
              <a:buSzTx/>
              <a:buNone/>
              <a:defRPr sz="5500" b="1"/>
            </a:lvl4pPr>
            <a:lvl5pPr marL="0" indent="1828800">
              <a:spcBef>
                <a:spcPts val="0"/>
              </a:spcBef>
              <a:buSzTx/>
              <a:buNone/>
              <a:defRPr sz="5500" b="1"/>
            </a:lvl5p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22891980" y="12729261"/>
            <a:ext cx="231204" cy="215901"/>
          </a:xfrm>
          <a:prstGeom prst="rect">
            <a:avLst/>
          </a:prstGeom>
        </p:spPr>
        <p:txBody>
          <a:bodyPr lIns="0" tIns="0" rIns="0" bIns="0" anchor="ctr"/>
          <a:lstStyle>
            <a:lvl1pPr algn="r" defTabSz="2438338">
              <a:defRPr sz="1500" b="1">
                <a:solidFill>
                  <a:srgbClr val="D0A14A"/>
                </a:solidFill>
                <a:latin typeface="Gotham Medium"/>
                <a:ea typeface="Gotham Medium"/>
                <a:cs typeface="Gotham Medium"/>
                <a:sym typeface="Gotham Medium"/>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Image"/>
          <p:cNvSpPr>
            <a:spLocks noGrp="1"/>
          </p:cNvSpPr>
          <p:nvPr>
            <p:ph type="pic" idx="21"/>
          </p:nvPr>
        </p:nvSpPr>
        <p:spPr>
          <a:xfrm>
            <a:off x="3124200" y="-38100"/>
            <a:ext cx="18135600" cy="12096698"/>
          </a:xfrm>
          <a:prstGeom prst="rect">
            <a:avLst/>
          </a:prstGeom>
        </p:spPr>
        <p:txBody>
          <a:bodyPr lIns="91439" tIns="45719" rIns="91439" bIns="45719" anchor="t">
            <a:noAutofit/>
          </a:bodyPr>
          <a:lstStyle/>
          <a:p>
            <a:endParaRPr/>
          </a:p>
        </p:txBody>
      </p:sp>
      <p:sp>
        <p:nvSpPr>
          <p:cNvPr id="22"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3"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40"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1"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9" name="Title Text"/>
          <p:cNvSpPr txBox="1">
            <a:spLocks noGrp="1"/>
          </p:cNvSpPr>
          <p:nvPr>
            <p:ph type="title"/>
          </p:nvPr>
        </p:nvSpPr>
        <p:spPr>
          <a:prstGeom prst="rect">
            <a:avLst/>
          </a:prstGeom>
        </p:spPr>
        <p:txBody>
          <a:bodyPr/>
          <a:lstStyle/>
          <a:p>
            <a:r>
              <a:t>Title Text</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6"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6"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4"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5"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6"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events.bcn@coyarestaurant.com" TargetMode="External"/><Relationship Id="rId1" Type="http://schemas.openxmlformats.org/officeDocument/2006/relationships/slideLayout" Target="../slideLayouts/slideLayout14.xml"/><Relationship Id="rId6" Type="http://schemas.openxmlformats.org/officeDocument/2006/relationships/hyperlink" Target="https://coyarestaurant.com/barcelona/en/360-tour" TargetMode="External"/><Relationship Id="rId5" Type="http://schemas.openxmlformats.org/officeDocument/2006/relationships/hyperlink" Target="https://my.matterport.com/show/?ref=em&amp;m=hTGpZKodPyC"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F504E"/>
        </a:solidFill>
        <a:effectLst/>
      </p:bgPr>
    </p:bg>
    <p:spTree>
      <p:nvGrpSpPr>
        <p:cNvPr id="1" name=""/>
        <p:cNvGrpSpPr/>
        <p:nvPr/>
      </p:nvGrpSpPr>
      <p:grpSpPr>
        <a:xfrm>
          <a:off x="0" y="0"/>
          <a:ext cx="0" cy="0"/>
          <a:chOff x="0" y="0"/>
          <a:chExt cx="0" cy="0"/>
        </a:xfrm>
      </p:grpSpPr>
      <p:pic>
        <p:nvPicPr>
          <p:cNvPr id="171" name="Image" descr="Image"/>
          <p:cNvPicPr>
            <a:picLocks noChangeAspect="1"/>
          </p:cNvPicPr>
          <p:nvPr/>
        </p:nvPicPr>
        <p:blipFill>
          <a:blip r:embed="rId2">
            <a:alphaModFix amt="6033"/>
          </a:blip>
          <a:stretch>
            <a:fillRect/>
          </a:stretch>
        </p:blipFill>
        <p:spPr>
          <a:xfrm>
            <a:off x="5947767" y="239315"/>
            <a:ext cx="12488351" cy="13237354"/>
          </a:xfrm>
          <a:prstGeom prst="rect">
            <a:avLst/>
          </a:prstGeom>
          <a:ln w="12700">
            <a:miter lim="400000"/>
          </a:ln>
        </p:spPr>
      </p:pic>
      <p:sp>
        <p:nvSpPr>
          <p:cNvPr id="172" name="SALES &amp; EVENTS BROCHURE"/>
          <p:cNvSpPr txBox="1"/>
          <p:nvPr/>
        </p:nvSpPr>
        <p:spPr>
          <a:xfrm>
            <a:off x="5112405" y="8681335"/>
            <a:ext cx="14159189" cy="1048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338">
              <a:defRPr sz="6000" b="0">
                <a:solidFill>
                  <a:srgbClr val="E7D9C9"/>
                </a:solidFill>
                <a:latin typeface="MADEMirage-Medium"/>
                <a:ea typeface="MADEMirage-Medium"/>
                <a:cs typeface="MADEMirage-Medium"/>
                <a:sym typeface="MADE Mirage Medium"/>
              </a:defRPr>
            </a:lvl1pPr>
          </a:lstStyle>
          <a:p>
            <a:r>
              <a:t>SALES &amp; EVENTS BROCHURE</a:t>
            </a:r>
          </a:p>
        </p:txBody>
      </p:sp>
      <p:pic>
        <p:nvPicPr>
          <p:cNvPr id="173" name="Image" descr="Image"/>
          <p:cNvPicPr>
            <a:picLocks noChangeAspect="1"/>
          </p:cNvPicPr>
          <p:nvPr/>
        </p:nvPicPr>
        <p:blipFill>
          <a:blip r:embed="rId3"/>
          <a:srcRect/>
          <a:stretch>
            <a:fillRect/>
          </a:stretch>
        </p:blipFill>
        <p:spPr>
          <a:xfrm>
            <a:off x="10094028" y="2395644"/>
            <a:ext cx="4195924" cy="5496701"/>
          </a:xfrm>
          <a:prstGeom prst="rect">
            <a:avLst/>
          </a:prstGeom>
          <a:ln w="12700">
            <a:miter lim="400000"/>
          </a:ln>
        </p:spPr>
      </p:pic>
      <p:sp>
        <p:nvSpPr>
          <p:cNvPr id="174" name="MAYFAIR 2024"/>
          <p:cNvSpPr txBox="1"/>
          <p:nvPr/>
        </p:nvSpPr>
        <p:spPr>
          <a:xfrm>
            <a:off x="5793280" y="9662543"/>
            <a:ext cx="12797440" cy="612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2438338">
              <a:defRPr sz="3200" b="0">
                <a:solidFill>
                  <a:srgbClr val="E7D9CA"/>
                </a:solidFill>
                <a:latin typeface="MADEMirage-Medium"/>
                <a:ea typeface="MADEMirage-Medium"/>
                <a:cs typeface="MADEMirage-Medium"/>
                <a:sym typeface="MADE Mirage Medium"/>
              </a:defRPr>
            </a:lvl1pPr>
          </a:lstStyle>
          <a:p>
            <a:r>
              <a:rPr lang="en-US" dirty="0"/>
              <a:t>BARCELONA</a:t>
            </a:r>
            <a:r>
              <a:rPr dirty="0"/>
              <a:t> 2024</a:t>
            </a:r>
          </a:p>
        </p:txBody>
      </p:sp>
      <p:sp>
        <p:nvSpPr>
          <p:cNvPr id="175" name="COYA 2012 - 2024. All rights reserved."/>
          <p:cNvSpPr txBox="1"/>
          <p:nvPr/>
        </p:nvSpPr>
        <p:spPr>
          <a:xfrm>
            <a:off x="10133317" y="12910560"/>
            <a:ext cx="4193567" cy="236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2438338">
              <a:defRPr sz="1500" b="0">
                <a:solidFill>
                  <a:srgbClr val="FFFFFF"/>
                </a:solidFill>
                <a:latin typeface="MADE Mirage"/>
                <a:ea typeface="MADE Mirage"/>
                <a:cs typeface="MADE Mirage"/>
                <a:sym typeface="MADE Mirage"/>
              </a:defRPr>
            </a:lvl1pPr>
          </a:lstStyle>
          <a:p>
            <a:r>
              <a:t>COYA 2012 - 2024. All rights reserved.</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FF-DSC_9909- HR.jpg"/>
          <p:cNvPicPr>
            <a:picLocks noChangeAspect="1"/>
          </p:cNvPicPr>
          <p:nvPr/>
        </p:nvPicPr>
        <p:blipFill rotWithShape="1">
          <a:blip r:embed="rId2">
            <a:extLst>
              <a:ext uri="{28A0092B-C50C-407E-A947-70E740481C1C}">
                <a14:useLocalDpi xmlns:a14="http://schemas.microsoft.com/office/drawing/2010/main" val="0"/>
              </a:ext>
            </a:extLst>
          </a:blip>
          <a:srcRect t="9248" b="6845"/>
          <a:stretch/>
        </p:blipFill>
        <p:spPr>
          <a:xfrm>
            <a:off x="0" y="0"/>
            <a:ext cx="24384000" cy="13716000"/>
          </a:xfrm>
          <a:prstGeom prst="rect">
            <a:avLst/>
          </a:prstGeom>
          <a:ln w="12700">
            <a:miter lim="400000"/>
          </a:ln>
          <a:effectLst>
            <a:outerShdw blurRad="190500" dist="63500" dir="5400000" rotWithShape="0">
              <a:srgbClr val="000000">
                <a:alpha val="60442"/>
              </a:srgbClr>
            </a:outerShdw>
          </a:effectLst>
        </p:spPr>
      </p:pic>
      <p:pic>
        <p:nvPicPr>
          <p:cNvPr id="273" name="Image" descr="Image"/>
          <p:cNvPicPr>
            <a:picLocks noChangeAspect="1"/>
          </p:cNvPicPr>
          <p:nvPr/>
        </p:nvPicPr>
        <p:blipFill>
          <a:blip r:embed="rId3"/>
          <a:stretch>
            <a:fillRect/>
          </a:stretch>
        </p:blipFill>
        <p:spPr>
          <a:xfrm rot="16955652">
            <a:off x="21576290" y="-1118117"/>
            <a:ext cx="4414956" cy="7232918"/>
          </a:xfrm>
          <a:prstGeom prst="rect">
            <a:avLst/>
          </a:prstGeom>
          <a:ln w="12700">
            <a:miter lim="400000"/>
          </a:ln>
        </p:spPr>
      </p:pic>
      <p:pic>
        <p:nvPicPr>
          <p:cNvPr id="274" name="Image" descr="Image"/>
          <p:cNvPicPr>
            <a:picLocks noChangeAspect="1"/>
          </p:cNvPicPr>
          <p:nvPr/>
        </p:nvPicPr>
        <p:blipFill>
          <a:blip r:embed="rId4"/>
          <a:stretch>
            <a:fillRect/>
          </a:stretch>
        </p:blipFill>
        <p:spPr>
          <a:xfrm>
            <a:off x="-1139510" y="10883826"/>
            <a:ext cx="3084177" cy="4290196"/>
          </a:xfrm>
          <a:prstGeom prst="rect">
            <a:avLst/>
          </a:prstGeom>
          <a:ln w="12700">
            <a:miter lim="400000"/>
          </a:ln>
        </p:spPr>
      </p:pic>
      <p:sp>
        <p:nvSpPr>
          <p:cNvPr id="275" name="Slide Number"/>
          <p:cNvSpPr txBox="1">
            <a:spLocks noGrp="1"/>
          </p:cNvSpPr>
          <p:nvPr>
            <p:ph type="sldNum" sz="quarter" idx="2"/>
          </p:nvPr>
        </p:nvSpPr>
        <p:spPr>
          <a:xfrm>
            <a:off x="22892748" y="12829787"/>
            <a:ext cx="275083" cy="317501"/>
          </a:xfrm>
          <a:prstGeom prst="rect">
            <a:avLst/>
          </a:prstGeom>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b"/>
          <a:lstStyle>
            <a:lvl1pPr>
              <a:defRPr>
                <a:solidFill>
                  <a:srgbClr val="EAD8C7"/>
                </a:solidFill>
              </a:defRPr>
            </a:lvl1pPr>
          </a:lstStyle>
          <a:p>
            <a:fld id="{86CB4B4D-7CA3-9044-876B-883B54F8677D}" type="slidenum">
              <a:rPr/>
              <a:t>10</a:t>
            </a:fld>
            <a:endParaRPr/>
          </a:p>
        </p:txBody>
      </p:sp>
      <p:sp>
        <p:nvSpPr>
          <p:cNvPr id="2" name="Rounded Rectangle">
            <a:extLst>
              <a:ext uri="{FF2B5EF4-FFF2-40B4-BE49-F238E27FC236}">
                <a16:creationId xmlns:a16="http://schemas.microsoft.com/office/drawing/2014/main" id="{4926C923-F9CC-3746-3DA2-842F20881C95}"/>
              </a:ext>
            </a:extLst>
          </p:cNvPr>
          <p:cNvSpPr/>
          <p:nvPr/>
        </p:nvSpPr>
        <p:spPr>
          <a:xfrm>
            <a:off x="3648916" y="1417451"/>
            <a:ext cx="16675701" cy="4218709"/>
          </a:xfrm>
          <a:prstGeom prst="roundRect">
            <a:avLst>
              <a:gd name="adj" fmla="val 15266"/>
            </a:avLst>
          </a:prstGeom>
          <a:solidFill>
            <a:srgbClr val="000000">
              <a:alpha val="5993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77" name="Enhance your experience at COYA Mayfair by adding one of our additional services to your upcoming event."/>
          <p:cNvSpPr txBox="1"/>
          <p:nvPr/>
        </p:nvSpPr>
        <p:spPr>
          <a:xfrm>
            <a:off x="1502665" y="2291425"/>
            <a:ext cx="21378670" cy="582019"/>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457200">
              <a:lnSpc>
                <a:spcPts val="4400"/>
              </a:lnSpc>
              <a:defRPr sz="2800" b="0">
                <a:solidFill>
                  <a:srgbClr val="EAD8C7"/>
                </a:solidFill>
                <a:latin typeface="Gotham-Light"/>
                <a:ea typeface="Gotham-Light"/>
                <a:cs typeface="Gotham-Light"/>
                <a:sym typeface="Gotham-Light"/>
              </a:defRPr>
            </a:lvl1pPr>
          </a:lstStyle>
          <a:p>
            <a:r>
              <a:rPr sz="2200" dirty="0"/>
              <a:t>Enhance your experience at COYA Mayfair by adding one of our additional services to your upcoming event.</a:t>
            </a:r>
          </a:p>
        </p:txBody>
      </p:sp>
      <p:sp>
        <p:nvSpPr>
          <p:cNvPr id="278" name="ADDITIONAL SERVICES"/>
          <p:cNvSpPr txBox="1"/>
          <p:nvPr/>
        </p:nvSpPr>
        <p:spPr>
          <a:xfrm>
            <a:off x="5793280" y="1353757"/>
            <a:ext cx="12797440" cy="1006248"/>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defTabSz="2438338">
              <a:defRPr sz="2400" b="0">
                <a:solidFill>
                  <a:srgbClr val="EAD8C7"/>
                </a:solidFill>
                <a:latin typeface="MADE Mirage"/>
                <a:ea typeface="MADE Mirage"/>
                <a:cs typeface="MADE Mirage"/>
                <a:sym typeface="MADE Mirage"/>
              </a:defRPr>
            </a:pPr>
            <a:endParaRPr dirty="0"/>
          </a:p>
          <a:p>
            <a:pPr defTabSz="2438338">
              <a:defRPr sz="3200" b="0">
                <a:solidFill>
                  <a:srgbClr val="EAD8C7"/>
                </a:solidFill>
                <a:latin typeface="MADEMirage-Medium"/>
                <a:ea typeface="MADEMirage-Medium"/>
                <a:cs typeface="MADEMirage-Medium"/>
                <a:sym typeface="MADE Mirage Medium"/>
              </a:defRPr>
            </a:pPr>
            <a:r>
              <a:rPr dirty="0"/>
              <a:t>ADDITIONAL SERVICES</a:t>
            </a:r>
          </a:p>
        </p:txBody>
      </p:sp>
      <p:sp>
        <p:nvSpPr>
          <p:cNvPr id="280" name="Custom menu &amp; place cards…"/>
          <p:cNvSpPr txBox="1"/>
          <p:nvPr/>
        </p:nvSpPr>
        <p:spPr>
          <a:xfrm>
            <a:off x="3932310" y="3000131"/>
            <a:ext cx="17136585" cy="490390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3" anchor="b">
            <a:spAutoFit/>
          </a:bodyPr>
          <a:lstStyle/>
          <a:p>
            <a:pPr marL="1005416" lvl="1" indent="-370416" algn="l" defTabSz="457200">
              <a:buSzPct val="125000"/>
              <a:buChar char="•"/>
              <a:defRPr sz="2800" b="0">
                <a:solidFill>
                  <a:srgbClr val="EAD8C7"/>
                </a:solidFill>
                <a:latin typeface="Gotham-Light"/>
                <a:ea typeface="Gotham-Light"/>
                <a:cs typeface="Gotham-Light"/>
                <a:sym typeface="Gotham-Light"/>
              </a:defRPr>
            </a:pPr>
            <a:r>
              <a:rPr sz="2400" dirty="0"/>
              <a:t>Custom menu &amp; place cards</a:t>
            </a:r>
          </a:p>
          <a:p>
            <a:pPr marL="1005416" lvl="1" indent="-370416" algn="l" defTabSz="457200">
              <a:buSzPct val="125000"/>
              <a:buChar char="•"/>
              <a:defRPr sz="2800" b="0">
                <a:solidFill>
                  <a:srgbClr val="EAD8C7"/>
                </a:solidFill>
                <a:latin typeface="Gotham-Light"/>
                <a:ea typeface="Gotham-Light"/>
                <a:cs typeface="Gotham-Light"/>
                <a:sym typeface="Gotham-Light"/>
              </a:defRPr>
            </a:pPr>
            <a:endParaRPr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r>
              <a:rPr sz="2400" dirty="0"/>
              <a:t>Flower arrangements &amp; decorations</a:t>
            </a: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FontTx/>
              <a:buChar char="•"/>
              <a:defRPr sz="2800" b="0">
                <a:solidFill>
                  <a:srgbClr val="EAD8C7"/>
                </a:solidFill>
                <a:latin typeface="Gotham-Light"/>
                <a:ea typeface="Gotham-Light"/>
                <a:cs typeface="Gotham-Light"/>
                <a:sym typeface="Gotham-Light"/>
              </a:defRPr>
            </a:pPr>
            <a:r>
              <a:rPr lang="en-GB" sz="2400" dirty="0"/>
              <a:t>Day Delegate Packages </a:t>
            </a:r>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r>
              <a:rPr lang="en-GB" sz="2400" dirty="0"/>
              <a:t>AV Facilities</a:t>
            </a:r>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r>
              <a:rPr lang="en-GB" sz="2400" dirty="0"/>
              <a:t>Live entertainment </a:t>
            </a:r>
            <a:br>
              <a:rPr lang="en-GB" sz="2400" dirty="0"/>
            </a:br>
            <a:r>
              <a:rPr lang="en-GB" sz="2400" dirty="0"/>
              <a:t>(DJ or band)</a:t>
            </a:r>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r>
              <a:rPr lang="en-GB" sz="2400" dirty="0"/>
              <a:t>Pisco masterclass </a:t>
            </a:r>
          </a:p>
          <a:p>
            <a:pPr marL="635000" lvl="1" indent="0" algn="l" defTabSz="457200">
              <a:buSzPct val="125000"/>
              <a:defRPr sz="2800" b="0">
                <a:solidFill>
                  <a:srgbClr val="EAD8C7"/>
                </a:solidFill>
                <a:latin typeface="Gotham-Light"/>
                <a:ea typeface="Gotham-Light"/>
                <a:cs typeface="Gotham-Light"/>
                <a:sym typeface="Gotham-Light"/>
              </a:defRPr>
            </a:pPr>
            <a:endParaRPr lang="en-GB" sz="2400" dirty="0"/>
          </a:p>
          <a:p>
            <a:pPr marL="1005416" lvl="1" indent="-370416" algn="l" defTabSz="457200">
              <a:buSzPct val="125000"/>
              <a:buChar char="•"/>
              <a:defRPr sz="2800" b="0">
                <a:solidFill>
                  <a:srgbClr val="EAD8C7"/>
                </a:solidFill>
                <a:latin typeface="Gotham-Light"/>
                <a:ea typeface="Gotham-Light"/>
                <a:cs typeface="Gotham-Light"/>
                <a:sym typeface="Gotham-Light"/>
              </a:defRPr>
            </a:pPr>
            <a:r>
              <a:rPr lang="en-GB" sz="2400" dirty="0"/>
              <a:t>Exclusive venue hire</a:t>
            </a:r>
          </a:p>
        </p:txBody>
      </p:sp>
      <p:sp>
        <p:nvSpPr>
          <p:cNvPr id="3" name="Rounded Rectangle">
            <a:extLst>
              <a:ext uri="{FF2B5EF4-FFF2-40B4-BE49-F238E27FC236}">
                <a16:creationId xmlns:a16="http://schemas.microsoft.com/office/drawing/2014/main" id="{9D4481E0-08A2-1E9E-A0D7-083F66A47E3A}"/>
              </a:ext>
            </a:extLst>
          </p:cNvPr>
          <p:cNvSpPr/>
          <p:nvPr/>
        </p:nvSpPr>
        <p:spPr>
          <a:xfrm>
            <a:off x="3659653" y="1392967"/>
            <a:ext cx="16675701" cy="4243193"/>
          </a:xfrm>
          <a:prstGeom prst="roundRect">
            <a:avLst>
              <a:gd name="adj" fmla="val 15244"/>
            </a:avLst>
          </a:prstGeom>
          <a:ln w="25400">
            <a:solidFill>
              <a:srgbClr val="D2A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D4F4D"/>
        </a:solidFill>
        <a:effectLst/>
      </p:bgPr>
    </p:bg>
    <p:spTree>
      <p:nvGrpSpPr>
        <p:cNvPr id="1" name=""/>
        <p:cNvGrpSpPr/>
        <p:nvPr/>
      </p:nvGrpSpPr>
      <p:grpSpPr>
        <a:xfrm>
          <a:off x="0" y="0"/>
          <a:ext cx="0" cy="0"/>
          <a:chOff x="0" y="0"/>
          <a:chExt cx="0" cy="0"/>
        </a:xfrm>
      </p:grpSpPr>
      <p:sp>
        <p:nvSpPr>
          <p:cNvPr id="284" name="COYA MAYFAIR…"/>
          <p:cNvSpPr txBox="1"/>
          <p:nvPr/>
        </p:nvSpPr>
        <p:spPr>
          <a:xfrm>
            <a:off x="7149123" y="9412434"/>
            <a:ext cx="10050828" cy="13131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2438338">
              <a:defRPr sz="4000" b="0" baseline="22499">
                <a:solidFill>
                  <a:srgbClr val="CFC6BD"/>
                </a:solidFill>
                <a:latin typeface="MADE Mirage"/>
                <a:ea typeface="MADE Mirage"/>
                <a:cs typeface="MADE Mirage"/>
                <a:sym typeface="MADE Mirage"/>
              </a:defRPr>
            </a:pPr>
            <a:r>
              <a:rPr dirty="0">
                <a:solidFill>
                  <a:srgbClr val="EAD8C7"/>
                </a:solidFill>
              </a:rPr>
              <a:t>COYA </a:t>
            </a:r>
            <a:r>
              <a:rPr lang="en-US" dirty="0">
                <a:solidFill>
                  <a:srgbClr val="EAD8C7"/>
                </a:solidFill>
              </a:rPr>
              <a:t>BARCELONA</a:t>
            </a:r>
            <a:endParaRPr dirty="0">
              <a:solidFill>
                <a:srgbClr val="EAD8C7"/>
              </a:solidFill>
            </a:endParaRPr>
          </a:p>
          <a:p>
            <a:pPr defTabSz="2438338">
              <a:defRPr b="0" baseline="30000">
                <a:solidFill>
                  <a:srgbClr val="CFC6BD"/>
                </a:solidFill>
                <a:latin typeface="Gotham-Light"/>
                <a:ea typeface="Gotham-Light"/>
                <a:cs typeface="Gotham-Light"/>
                <a:sym typeface="Gotham-Light"/>
              </a:defRPr>
            </a:pPr>
            <a:r>
              <a:rPr lang="en-US" dirty="0" err="1">
                <a:solidFill>
                  <a:srgbClr val="EAD8C7"/>
                </a:solidFill>
              </a:rPr>
              <a:t>Plaça</a:t>
            </a:r>
            <a:r>
              <a:rPr lang="en-US" dirty="0">
                <a:solidFill>
                  <a:srgbClr val="EAD8C7"/>
                </a:solidFill>
              </a:rPr>
              <a:t> Rosa Del Vents 1, Final, Pg. de Joan de </a:t>
            </a:r>
            <a:r>
              <a:rPr lang="en-US" dirty="0" err="1">
                <a:solidFill>
                  <a:srgbClr val="EAD8C7"/>
                </a:solidFill>
              </a:rPr>
              <a:t>Borbó</a:t>
            </a:r>
            <a:r>
              <a:rPr lang="en-US" dirty="0">
                <a:solidFill>
                  <a:srgbClr val="EAD8C7"/>
                </a:solidFill>
              </a:rPr>
              <a:t>, 08039 Barcelona, Spain</a:t>
            </a:r>
          </a:p>
          <a:p>
            <a:pPr defTabSz="2438338">
              <a:lnSpc>
                <a:spcPct val="80000"/>
              </a:lnSpc>
              <a:defRPr b="0" baseline="30000">
                <a:solidFill>
                  <a:srgbClr val="CFC6BD"/>
                </a:solidFill>
                <a:latin typeface="Gotham-Light"/>
                <a:ea typeface="Gotham-Light"/>
                <a:cs typeface="Gotham-Light"/>
                <a:sym typeface="Gotham-Light"/>
              </a:defRPr>
            </a:pPr>
            <a:endParaRPr dirty="0">
              <a:solidFill>
                <a:srgbClr val="EAD8C7"/>
              </a:solidFill>
            </a:endParaRPr>
          </a:p>
          <a:p>
            <a:pPr defTabSz="2438338">
              <a:lnSpc>
                <a:spcPct val="80000"/>
              </a:lnSpc>
              <a:defRPr b="0" baseline="30000">
                <a:solidFill>
                  <a:srgbClr val="CFC6BD"/>
                </a:solidFill>
                <a:latin typeface="Gotham-Light"/>
                <a:ea typeface="Gotham-Light"/>
                <a:cs typeface="Gotham-Light"/>
                <a:sym typeface="Gotham-Light"/>
              </a:defRPr>
            </a:pPr>
            <a:r>
              <a:rPr dirty="0">
                <a:solidFill>
                  <a:srgbClr val="EAD8C7"/>
                </a:solidFill>
              </a:rPr>
              <a:t>+</a:t>
            </a:r>
            <a:r>
              <a:rPr lang="en-US" dirty="0">
                <a:solidFill>
                  <a:srgbClr val="EAD8C7"/>
                </a:solidFill>
              </a:rPr>
              <a:t>3</a:t>
            </a:r>
            <a:r>
              <a:rPr dirty="0">
                <a:solidFill>
                  <a:srgbClr val="EAD8C7"/>
                </a:solidFill>
              </a:rPr>
              <a:t>4 </a:t>
            </a:r>
            <a:r>
              <a:rPr lang="en-US" dirty="0">
                <a:solidFill>
                  <a:srgbClr val="EAD8C7"/>
                </a:solidFill>
              </a:rPr>
              <a:t>609</a:t>
            </a:r>
            <a:r>
              <a:rPr dirty="0">
                <a:solidFill>
                  <a:srgbClr val="EAD8C7"/>
                </a:solidFill>
              </a:rPr>
              <a:t> </a:t>
            </a:r>
            <a:r>
              <a:rPr lang="en-US" dirty="0">
                <a:solidFill>
                  <a:srgbClr val="EAD8C7"/>
                </a:solidFill>
              </a:rPr>
              <a:t>513</a:t>
            </a:r>
            <a:r>
              <a:rPr dirty="0">
                <a:solidFill>
                  <a:srgbClr val="EAD8C7"/>
                </a:solidFill>
              </a:rPr>
              <a:t> </a:t>
            </a:r>
            <a:r>
              <a:rPr lang="en-US" dirty="0">
                <a:solidFill>
                  <a:srgbClr val="EAD8C7"/>
                </a:solidFill>
              </a:rPr>
              <a:t>343</a:t>
            </a:r>
            <a:r>
              <a:rPr dirty="0">
                <a:solidFill>
                  <a:srgbClr val="EAD8C7"/>
                </a:solidFill>
              </a:rPr>
              <a:t> | </a:t>
            </a:r>
            <a:r>
              <a:rPr u="sng" dirty="0">
                <a:solidFill>
                  <a:srgbClr val="EAD8C7"/>
                </a:solidFill>
                <a:hlinkClick r:id="rId2">
                  <a:extLst>
                    <a:ext uri="{A12FA001-AC4F-418D-AE19-62706E023703}">
                      <ahyp:hlinkClr xmlns:ahyp="http://schemas.microsoft.com/office/drawing/2018/hyperlinkcolor" val="tx"/>
                    </a:ext>
                  </a:extLst>
                </a:hlinkClick>
              </a:rPr>
              <a:t>events</a:t>
            </a:r>
            <a:r>
              <a:rPr lang="en-US" u="sng" dirty="0">
                <a:solidFill>
                  <a:srgbClr val="EAD8C7"/>
                </a:solidFill>
                <a:hlinkClick r:id="rId2">
                  <a:extLst>
                    <a:ext uri="{A12FA001-AC4F-418D-AE19-62706E023703}">
                      <ahyp:hlinkClr xmlns:ahyp="http://schemas.microsoft.com/office/drawing/2018/hyperlinkcolor" val="tx"/>
                    </a:ext>
                  </a:extLst>
                </a:hlinkClick>
              </a:rPr>
              <a:t>.bcn</a:t>
            </a:r>
            <a:r>
              <a:rPr u="sng" dirty="0">
                <a:solidFill>
                  <a:srgbClr val="EAD8C7"/>
                </a:solidFill>
                <a:hlinkClick r:id="rId2">
                  <a:extLst>
                    <a:ext uri="{A12FA001-AC4F-418D-AE19-62706E023703}">
                      <ahyp:hlinkClr xmlns:ahyp="http://schemas.microsoft.com/office/drawing/2018/hyperlinkcolor" val="tx"/>
                    </a:ext>
                  </a:extLst>
                </a:hlinkClick>
              </a:rPr>
              <a:t>@coyarestaurant.com</a:t>
            </a:r>
            <a:r>
              <a:rPr dirty="0">
                <a:solidFill>
                  <a:srgbClr val="EAD8C7"/>
                </a:solidFill>
                <a:hlinkClick r:id="rId2">
                  <a:extLst>
                    <a:ext uri="{A12FA001-AC4F-418D-AE19-62706E023703}">
                      <ahyp:hlinkClr xmlns:ahyp="http://schemas.microsoft.com/office/drawing/2018/hyperlinkcolor" val="tx"/>
                    </a:ext>
                  </a:extLst>
                </a:hlinkClick>
              </a:rPr>
              <a:t> </a:t>
            </a:r>
            <a:r>
              <a:rPr dirty="0">
                <a:solidFill>
                  <a:srgbClr val="EAD8C7"/>
                </a:solidFill>
              </a:rPr>
              <a:t>| </a:t>
            </a:r>
            <a:r>
              <a:rPr dirty="0" err="1">
                <a:solidFill>
                  <a:srgbClr val="EAD8C7"/>
                </a:solidFill>
              </a:rPr>
              <a:t>www.coyarestaurant.com</a:t>
            </a:r>
            <a:endParaRPr dirty="0">
              <a:solidFill>
                <a:srgbClr val="EAD8C7"/>
              </a:solidFill>
            </a:endParaRPr>
          </a:p>
        </p:txBody>
      </p:sp>
      <p:sp>
        <p:nvSpPr>
          <p:cNvPr id="285" name="City of London - Mayfair - Paris  -  Dubai - Abu Dhabi - Riyadh - Doha  Mykonos  - Marbella - Monte Carlo - Barcelona"/>
          <p:cNvSpPr txBox="1"/>
          <p:nvPr/>
        </p:nvSpPr>
        <p:spPr>
          <a:xfrm>
            <a:off x="5325538" y="1593032"/>
            <a:ext cx="13681947" cy="108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defTabSz="2438338">
              <a:defRPr sz="3200" b="0">
                <a:solidFill>
                  <a:srgbClr val="CFC6BD"/>
                </a:solidFill>
                <a:latin typeface="MADE Mirage"/>
                <a:ea typeface="MADE Mirage"/>
                <a:cs typeface="MADE Mirage"/>
                <a:sym typeface="MADE Mirage"/>
              </a:defRPr>
            </a:lvl1pPr>
          </a:lstStyle>
          <a:p>
            <a:r>
              <a:rPr dirty="0"/>
              <a:t>City of London - Mayfair - Paris - Dubai - Abu Dhabi - Riyadh - Doha  </a:t>
            </a:r>
            <a:endParaRPr lang="en-US" dirty="0"/>
          </a:p>
          <a:p>
            <a:r>
              <a:rPr dirty="0"/>
              <a:t>Mykonos - Marbella - Monte Carlo </a:t>
            </a:r>
            <a:r>
              <a:rPr lang="en-AE" dirty="0"/>
              <a:t>–</a:t>
            </a:r>
            <a:r>
              <a:rPr dirty="0"/>
              <a:t> Barcelona</a:t>
            </a:r>
            <a:r>
              <a:rPr lang="en-US" dirty="0"/>
              <a:t> – Muscat</a:t>
            </a:r>
            <a:endParaRPr dirty="0"/>
          </a:p>
        </p:txBody>
      </p:sp>
      <p:pic>
        <p:nvPicPr>
          <p:cNvPr id="286" name="Image" descr="Image"/>
          <p:cNvPicPr>
            <a:picLocks noChangeAspect="1"/>
          </p:cNvPicPr>
          <p:nvPr/>
        </p:nvPicPr>
        <p:blipFill>
          <a:blip r:embed="rId3">
            <a:alphaModFix amt="10000"/>
          </a:blip>
          <a:stretch>
            <a:fillRect/>
          </a:stretch>
        </p:blipFill>
        <p:spPr>
          <a:xfrm rot="14326003">
            <a:off x="-5278239" y="9185347"/>
            <a:ext cx="10845458" cy="9224037"/>
          </a:xfrm>
          <a:prstGeom prst="rect">
            <a:avLst/>
          </a:prstGeom>
          <a:ln w="12700">
            <a:miter lim="400000"/>
          </a:ln>
        </p:spPr>
      </p:pic>
      <p:sp>
        <p:nvSpPr>
          <p:cNvPr id="287" name="COYA 2012 - 2024. All rights reserved."/>
          <p:cNvSpPr txBox="1"/>
          <p:nvPr/>
        </p:nvSpPr>
        <p:spPr>
          <a:xfrm>
            <a:off x="10095217" y="12910560"/>
            <a:ext cx="4193567" cy="236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2438338">
              <a:defRPr sz="1500" b="0">
                <a:solidFill>
                  <a:srgbClr val="EAE5DF"/>
                </a:solidFill>
                <a:latin typeface="MADE Mirage"/>
                <a:ea typeface="MADE Mirage"/>
                <a:cs typeface="MADE Mirage"/>
                <a:sym typeface="MADE Mirage"/>
              </a:defRPr>
            </a:lvl1pPr>
          </a:lstStyle>
          <a:p>
            <a:r>
              <a:t>COYA 2012 - 2024. All rights reserved.</a:t>
            </a:r>
          </a:p>
        </p:txBody>
      </p:sp>
      <p:pic>
        <p:nvPicPr>
          <p:cNvPr id="288" name="Image" descr="Image"/>
          <p:cNvPicPr>
            <a:picLocks noChangeAspect="1"/>
          </p:cNvPicPr>
          <p:nvPr/>
        </p:nvPicPr>
        <p:blipFill>
          <a:blip r:embed="rId4"/>
          <a:srcRect/>
          <a:stretch>
            <a:fillRect/>
          </a:stretch>
        </p:blipFill>
        <p:spPr>
          <a:xfrm>
            <a:off x="10917246" y="4244470"/>
            <a:ext cx="2498308" cy="3272807"/>
          </a:xfrm>
          <a:prstGeom prst="rect">
            <a:avLst/>
          </a:prstGeom>
          <a:ln w="12700">
            <a:miter lim="400000"/>
          </a:ln>
        </p:spPr>
      </p:pic>
      <p:pic>
        <p:nvPicPr>
          <p:cNvPr id="289" name="Image" descr="Image"/>
          <p:cNvPicPr>
            <a:picLocks noChangeAspect="1"/>
          </p:cNvPicPr>
          <p:nvPr/>
        </p:nvPicPr>
        <p:blipFill>
          <a:blip r:embed="rId3">
            <a:alphaModFix amt="10000"/>
          </a:blip>
          <a:stretch>
            <a:fillRect/>
          </a:stretch>
        </p:blipFill>
        <p:spPr>
          <a:xfrm rot="14326003">
            <a:off x="21098479" y="-1093459"/>
            <a:ext cx="10845458" cy="9224037"/>
          </a:xfrm>
          <a:prstGeom prst="rect">
            <a:avLst/>
          </a:prstGeom>
          <a:ln w="12700">
            <a:miter lim="400000"/>
          </a:ln>
        </p:spPr>
      </p:pic>
      <p:sp>
        <p:nvSpPr>
          <p:cNvPr id="290" name="Click here for a virtual tour of our venue."/>
          <p:cNvSpPr txBox="1"/>
          <p:nvPr/>
        </p:nvSpPr>
        <p:spPr>
          <a:xfrm>
            <a:off x="9717326" y="11500630"/>
            <a:ext cx="5203348" cy="348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2438338">
              <a:lnSpc>
                <a:spcPct val="80000"/>
              </a:lnSpc>
              <a:defRPr b="0" u="sng" baseline="30000">
                <a:solidFill>
                  <a:srgbClr val="CFC6BD"/>
                </a:solidFill>
                <a:latin typeface="Gotham-Light"/>
                <a:ea typeface="Gotham-Light"/>
                <a:cs typeface="Gotham-Light"/>
                <a:sym typeface="Gotham-Light"/>
                <a:hlinkClick r:id="rId5"/>
              </a:defRPr>
            </a:lvl1pPr>
          </a:lstStyle>
          <a:p>
            <a:r>
              <a:rPr dirty="0">
                <a:solidFill>
                  <a:srgbClr val="EAD8C7"/>
                </a:solidFill>
                <a:hlinkClick r:id="rId6">
                  <a:extLst>
                    <a:ext uri="{A12FA001-AC4F-418D-AE19-62706E023703}">
                      <ahyp:hlinkClr xmlns:ahyp="http://schemas.microsoft.com/office/drawing/2018/hyperlinkcolor" val="tx"/>
                    </a:ext>
                  </a:extLst>
                </a:hlinkClick>
              </a:rPr>
              <a:t>Click here for a virtual tour of our venue.</a:t>
            </a:r>
            <a:endParaRPr dirty="0">
              <a:solidFill>
                <a:srgbClr val="EAD8C7"/>
              </a:solidFill>
              <a:hlinkClick r:id="rId5">
                <a:extLst>
                  <a:ext uri="{A12FA001-AC4F-418D-AE19-62706E023703}">
                    <ahyp:hlinkClr xmlns:ahyp="http://schemas.microsoft.com/office/drawing/2018/hyperlinkcolor" val="tx"/>
                  </a:ext>
                </a:extLst>
              </a:hlinkClick>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Rectangle"/>
          <p:cNvSpPr/>
          <p:nvPr/>
        </p:nvSpPr>
        <p:spPr>
          <a:xfrm>
            <a:off x="-1" y="-1"/>
            <a:ext cx="24384001" cy="13716001"/>
          </a:xfrm>
          <a:prstGeom prst="rect">
            <a:avLst/>
          </a:prstGeom>
          <a:solidFill>
            <a:srgbClr val="EAD8C7">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78" name="Additional Services option 2.jpg"/>
          <p:cNvPicPr>
            <a:picLocks noChangeAspect="1"/>
          </p:cNvPicPr>
          <p:nvPr/>
        </p:nvPicPr>
        <p:blipFill>
          <a:blip r:embed="rId2">
            <a:extLst>
              <a:ext uri="{28A0092B-C50C-407E-A947-70E740481C1C}">
                <a14:useLocalDpi xmlns:a14="http://schemas.microsoft.com/office/drawing/2010/main" val="0"/>
              </a:ext>
            </a:extLst>
          </a:blip>
          <a:srcRect t="7969" b="7969"/>
          <a:stretch/>
        </p:blipFill>
        <p:spPr>
          <a:xfrm>
            <a:off x="0" y="-1"/>
            <a:ext cx="24384000" cy="13716001"/>
          </a:xfrm>
          <a:prstGeom prst="rect">
            <a:avLst/>
          </a:prstGeom>
          <a:ln w="12700">
            <a:miter lim="400000"/>
          </a:ln>
        </p:spPr>
      </p:pic>
      <p:sp>
        <p:nvSpPr>
          <p:cNvPr id="179" name="Rectangle"/>
          <p:cNvSpPr/>
          <p:nvPr/>
        </p:nvSpPr>
        <p:spPr>
          <a:xfrm>
            <a:off x="-2" y="-1"/>
            <a:ext cx="24384001" cy="13715999"/>
          </a:xfrm>
          <a:prstGeom prst="rect">
            <a:avLst/>
          </a:prstGeom>
          <a:solidFill>
            <a:srgbClr val="000000">
              <a:alpha val="69777"/>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181" name="Since opening our doors in November 2012, COYA beckons you into a world of rich flavours,…"/>
          <p:cNvSpPr txBox="1"/>
          <p:nvPr/>
        </p:nvSpPr>
        <p:spPr>
          <a:xfrm>
            <a:off x="1502665" y="3919327"/>
            <a:ext cx="21378670" cy="2257028"/>
          </a:xfrm>
          <a:prstGeom prst="rect">
            <a:avLst/>
          </a:prstGeom>
          <a:ln w="12700">
            <a:miter lim="400000"/>
          </a:ln>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457200">
              <a:defRPr sz="2800" b="0">
                <a:solidFill>
                  <a:srgbClr val="EAD8C7"/>
                </a:solidFill>
                <a:latin typeface="Gotham-Light"/>
                <a:ea typeface="Gotham-Light"/>
                <a:cs typeface="Gotham-Light"/>
                <a:sym typeface="Gotham-Light"/>
              </a:defRPr>
            </a:pPr>
            <a:r>
              <a:rPr lang="en-US" dirty="0"/>
              <a:t>Born from the spirit of adventure and travel </a:t>
            </a:r>
            <a:r>
              <a:rPr dirty="0"/>
              <a:t>, COYA beckons you into a world of rich </a:t>
            </a:r>
            <a:r>
              <a:rPr dirty="0" err="1"/>
              <a:t>flavours</a:t>
            </a:r>
            <a:r>
              <a:rPr dirty="0"/>
              <a:t>,</a:t>
            </a:r>
          </a:p>
          <a:p>
            <a:pPr defTabSz="457200">
              <a:defRPr sz="2800" b="0">
                <a:solidFill>
                  <a:srgbClr val="EAD8C7"/>
                </a:solidFill>
                <a:latin typeface="Gotham-Light"/>
                <a:ea typeface="Gotham-Light"/>
                <a:cs typeface="Gotham-Light"/>
                <a:sym typeface="Gotham-Light"/>
              </a:defRPr>
            </a:pPr>
            <a:r>
              <a:rPr dirty="0"/>
              <a:t>warm hospitality, and lively cultural experiences. </a:t>
            </a:r>
          </a:p>
          <a:p>
            <a:pPr defTabSz="457200">
              <a:defRPr sz="2800" b="0">
                <a:solidFill>
                  <a:srgbClr val="EAD8C7"/>
                </a:solidFill>
                <a:latin typeface="Gotham-Light"/>
                <a:ea typeface="Gotham-Light"/>
                <a:cs typeface="Gotham-Light"/>
                <a:sym typeface="Gotham-Light"/>
              </a:defRPr>
            </a:pPr>
            <a:endParaRPr dirty="0"/>
          </a:p>
          <a:p>
            <a:pPr defTabSz="457200">
              <a:defRPr sz="2800" b="0">
                <a:solidFill>
                  <a:srgbClr val="EAD8C7"/>
                </a:solidFill>
                <a:latin typeface="Gotham-Light"/>
                <a:ea typeface="Gotham-Light"/>
                <a:cs typeface="Gotham-Light"/>
                <a:sym typeface="Gotham-Light"/>
              </a:defRPr>
            </a:pPr>
            <a:r>
              <a:rPr dirty="0"/>
              <a:t>Nestled in the heart of Mayfair, COYA captures the essence of Peru, bringing together diverse culinary traditions, innovative cocktails and an unforgettable atmosphere with live entertainment, art and unique décor. </a:t>
            </a:r>
          </a:p>
        </p:txBody>
      </p:sp>
      <p:sp>
        <p:nvSpPr>
          <p:cNvPr id="182" name="OUR STORY"/>
          <p:cNvSpPr txBox="1"/>
          <p:nvPr/>
        </p:nvSpPr>
        <p:spPr>
          <a:xfrm>
            <a:off x="5793280" y="2753662"/>
            <a:ext cx="12797440" cy="1006247"/>
          </a:xfrm>
          <a:prstGeom prst="rect">
            <a:avLst/>
          </a:prstGeom>
          <a:ln w="12700">
            <a:miter lim="400000"/>
          </a:ln>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2438338">
              <a:defRPr sz="2400" b="0">
                <a:solidFill>
                  <a:srgbClr val="EAD8C7"/>
                </a:solidFill>
                <a:latin typeface="MADE Mirage"/>
                <a:ea typeface="MADE Mirage"/>
                <a:cs typeface="MADE Mirage"/>
                <a:sym typeface="MADE Mirage"/>
              </a:defRPr>
            </a:pPr>
            <a:endParaRPr dirty="0"/>
          </a:p>
          <a:p>
            <a:pPr defTabSz="2438338">
              <a:defRPr sz="3200" b="0">
                <a:solidFill>
                  <a:srgbClr val="EAD8C7"/>
                </a:solidFill>
                <a:latin typeface="MADEMirage-Medium"/>
                <a:ea typeface="MADEMirage-Medium"/>
                <a:cs typeface="MADEMirage-Medium"/>
                <a:sym typeface="MADE Mirage Medium"/>
              </a:defRPr>
            </a:pPr>
            <a:r>
              <a:rPr dirty="0"/>
              <a:t>OUR STOR</a:t>
            </a:r>
            <a:r>
              <a:rPr lang="en-US" dirty="0"/>
              <a:t>Y</a:t>
            </a:r>
            <a:endParaRPr dirty="0"/>
          </a:p>
        </p:txBody>
      </p:sp>
      <p:sp>
        <p:nvSpPr>
          <p:cNvPr id="183" name="Immerse yourself in an ambiance tailored to your preferences by utilising one of our private or semi-private spaces.…"/>
          <p:cNvSpPr txBox="1"/>
          <p:nvPr/>
        </p:nvSpPr>
        <p:spPr>
          <a:xfrm>
            <a:off x="1266078" y="8069022"/>
            <a:ext cx="21851843" cy="2687915"/>
          </a:xfrm>
          <a:prstGeom prst="rect">
            <a:avLst/>
          </a:prstGeom>
          <a:ln w="12700">
            <a:miter lim="400000"/>
          </a:ln>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defTabSz="457200">
              <a:defRPr sz="2800" b="0">
                <a:solidFill>
                  <a:srgbClr val="EAD8C7"/>
                </a:solidFill>
                <a:latin typeface="Gotham-Light"/>
                <a:ea typeface="Gotham-Light"/>
                <a:cs typeface="Gotham-Light"/>
                <a:sym typeface="Gotham-Light"/>
              </a:defRPr>
            </a:pPr>
            <a:r>
              <a:rPr lang="en-US" dirty="0"/>
              <a:t>From the moment you step into our doors, you are taken into a multi-sensory experience: greenery, gold walls &amp; colorful cushions, inherited from the Incan Empire, to the display of our home infused Piscos </a:t>
            </a:r>
            <a:br>
              <a:rPr lang="en-US" dirty="0"/>
            </a:br>
            <a:r>
              <a:rPr lang="en-US" dirty="0"/>
              <a:t>with COYA MUSIC beats in the background.</a:t>
            </a:r>
            <a:endParaRPr dirty="0"/>
          </a:p>
          <a:p>
            <a:pPr defTabSz="457200">
              <a:defRPr sz="2800" b="0">
                <a:solidFill>
                  <a:srgbClr val="EAD8C7"/>
                </a:solidFill>
                <a:latin typeface="Gotham-Light"/>
                <a:ea typeface="Gotham-Light"/>
                <a:cs typeface="Gotham-Light"/>
                <a:sym typeface="Gotham-Light"/>
              </a:defRPr>
            </a:pPr>
            <a:endParaRPr dirty="0"/>
          </a:p>
          <a:p>
            <a:pPr defTabSz="457200">
              <a:defRPr sz="2800" b="0">
                <a:solidFill>
                  <a:srgbClr val="EAD8C7"/>
                </a:solidFill>
                <a:latin typeface="Gotham-Light"/>
                <a:ea typeface="Gotham-Light"/>
                <a:cs typeface="Gotham-Light"/>
                <a:sym typeface="Gotham-Light"/>
              </a:defRPr>
            </a:pPr>
            <a:r>
              <a:rPr lang="en-US" dirty="0"/>
              <a:t>COYA is the Queen of the Incas. She brought together a community and made it into a family. We receive our guests with the same generosity, with our design &amp; service combined with the very best of food &amp; drinks.</a:t>
            </a:r>
            <a:endParaRPr dirty="0"/>
          </a:p>
        </p:txBody>
      </p:sp>
      <p:sp>
        <p:nvSpPr>
          <p:cNvPr id="194" name="VENUE"/>
          <p:cNvSpPr txBox="1"/>
          <p:nvPr/>
        </p:nvSpPr>
        <p:spPr>
          <a:xfrm>
            <a:off x="5793280" y="6901072"/>
            <a:ext cx="12797440" cy="1006247"/>
          </a:xfrm>
          <a:prstGeom prst="rect">
            <a:avLst/>
          </a:prstGeom>
          <a:ln w="12700">
            <a:miter lim="400000"/>
          </a:ln>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2438338">
              <a:defRPr sz="2400" b="0">
                <a:solidFill>
                  <a:srgbClr val="1D2D42"/>
                </a:solidFill>
                <a:latin typeface="MADE Mirage"/>
                <a:ea typeface="MADE Mirage"/>
                <a:cs typeface="MADE Mirage"/>
                <a:sym typeface="MADE Mirage"/>
              </a:defRPr>
            </a:pPr>
            <a:endParaRPr dirty="0"/>
          </a:p>
          <a:p>
            <a:pPr defTabSz="2438338">
              <a:defRPr sz="3200" b="0">
                <a:solidFill>
                  <a:srgbClr val="EAD8C7"/>
                </a:solidFill>
                <a:latin typeface="MADEMirage-Medium"/>
                <a:ea typeface="MADEMirage-Medium"/>
                <a:cs typeface="MADEMirage-Medium"/>
                <a:sym typeface="MADE Mirage Medium"/>
              </a:defRPr>
            </a:pPr>
            <a:r>
              <a:rPr dirty="0"/>
              <a:t>VENUE</a:t>
            </a:r>
          </a:p>
        </p:txBody>
      </p:sp>
      <p:pic>
        <p:nvPicPr>
          <p:cNvPr id="195" name="Image" descr="Image"/>
          <p:cNvPicPr>
            <a:picLocks noChangeAspect="1"/>
          </p:cNvPicPr>
          <p:nvPr/>
        </p:nvPicPr>
        <p:blipFill>
          <a:blip r:embed="rId3"/>
          <a:stretch>
            <a:fillRect/>
          </a:stretch>
        </p:blipFill>
        <p:spPr>
          <a:xfrm rot="16955652">
            <a:off x="21985306" y="-1398264"/>
            <a:ext cx="4414956" cy="7232918"/>
          </a:xfrm>
          <a:prstGeom prst="rect">
            <a:avLst/>
          </a:prstGeom>
          <a:ln w="12700">
            <a:miter lim="400000"/>
          </a:ln>
        </p:spPr>
      </p:pic>
      <p:pic>
        <p:nvPicPr>
          <p:cNvPr id="196" name="Image" descr="Image"/>
          <p:cNvPicPr>
            <a:picLocks noChangeAspect="1"/>
          </p:cNvPicPr>
          <p:nvPr/>
        </p:nvPicPr>
        <p:blipFill>
          <a:blip r:embed="rId4"/>
          <a:stretch>
            <a:fillRect/>
          </a:stretch>
        </p:blipFill>
        <p:spPr>
          <a:xfrm>
            <a:off x="-1139510" y="10883826"/>
            <a:ext cx="3084177" cy="4290196"/>
          </a:xfrm>
          <a:prstGeom prst="rect">
            <a:avLst/>
          </a:prstGeom>
          <a:ln w="12700">
            <a:miter lim="400000"/>
          </a:ln>
        </p:spPr>
      </p:pic>
      <p:sp>
        <p:nvSpPr>
          <p:cNvPr id="180" name="Slide Number"/>
          <p:cNvSpPr txBox="1">
            <a:spLocks noGrp="1"/>
          </p:cNvSpPr>
          <p:nvPr>
            <p:ph type="sldNum" sz="quarter" idx="2"/>
          </p:nvPr>
        </p:nvSpPr>
        <p:spPr>
          <a:xfrm>
            <a:off x="22943411" y="12813863"/>
            <a:ext cx="224420" cy="3334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lvl1pPr>
              <a:defRPr>
                <a:solidFill>
                  <a:srgbClr val="142031"/>
                </a:solidFill>
              </a:defRPr>
            </a:lvl1pPr>
          </a:lstStyle>
          <a:p>
            <a:fld id="{86CB4B4D-7CA3-9044-876B-883B54F8677D}" type="slidenum">
              <a:rPr>
                <a:solidFill>
                  <a:srgbClr val="EAD8C7"/>
                </a:solidFill>
              </a:rPr>
              <a:t>2</a:t>
            </a:fld>
            <a:endParaRPr dirty="0">
              <a:solidFill>
                <a:srgbClr val="EAD8C7"/>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Andean Room.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contrast="3000"/>
                    </a14:imgEffect>
                  </a14:imgLayer>
                </a14:imgProps>
              </a:ext>
              <a:ext uri="{28A0092B-C50C-407E-A947-70E740481C1C}">
                <a14:useLocalDpi xmlns:a14="http://schemas.microsoft.com/office/drawing/2010/main" val="0"/>
              </a:ext>
            </a:extLst>
          </a:blip>
          <a:srcRect t="15938"/>
          <a:stretch/>
        </p:blipFill>
        <p:spPr>
          <a:xfrm>
            <a:off x="0" y="0"/>
            <a:ext cx="24384000" cy="13716000"/>
          </a:xfrm>
          <a:prstGeom prst="rect">
            <a:avLst/>
          </a:prstGeom>
          <a:ln w="12700">
            <a:miter lim="400000"/>
          </a:ln>
          <a:effectLst>
            <a:outerShdw blurRad="190500" dist="63500" dir="5400000" rotWithShape="0">
              <a:srgbClr val="000000">
                <a:alpha val="60442"/>
              </a:srgbClr>
            </a:outerShdw>
          </a:effectLst>
        </p:spPr>
      </p:pic>
      <p:sp>
        <p:nvSpPr>
          <p:cNvPr id="199" name="Rounded Rectangle"/>
          <p:cNvSpPr/>
          <p:nvPr/>
        </p:nvSpPr>
        <p:spPr>
          <a:xfrm>
            <a:off x="2599764" y="1159891"/>
            <a:ext cx="19184472" cy="3430749"/>
          </a:xfrm>
          <a:prstGeom prst="roundRect">
            <a:avLst>
              <a:gd name="adj" fmla="val 22427"/>
            </a:avLst>
          </a:prstGeom>
          <a:solidFill>
            <a:srgbClr val="000000">
              <a:alpha val="5993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00" name="Gold Calendar.png" descr="Gold Calendar.png"/>
          <p:cNvPicPr>
            <a:picLocks noChangeAspect="1"/>
          </p:cNvPicPr>
          <p:nvPr/>
        </p:nvPicPr>
        <p:blipFill>
          <a:blip r:embed="rId5">
            <a:alphaModFix amt="19693"/>
          </a:blip>
          <a:srcRect t="35188" b="35188"/>
          <a:stretch>
            <a:fillRect/>
          </a:stretch>
        </p:blipFill>
        <p:spPr>
          <a:xfrm>
            <a:off x="6709223" y="1168894"/>
            <a:ext cx="11298715" cy="3412743"/>
          </a:xfrm>
          <a:prstGeom prst="rect">
            <a:avLst/>
          </a:prstGeom>
          <a:ln w="12700">
            <a:miter lim="400000"/>
          </a:ln>
        </p:spPr>
      </p:pic>
      <p:sp>
        <p:nvSpPr>
          <p:cNvPr id="201" name="Rounded Rectangle"/>
          <p:cNvSpPr/>
          <p:nvPr/>
        </p:nvSpPr>
        <p:spPr>
          <a:xfrm>
            <a:off x="2599764" y="1159891"/>
            <a:ext cx="19184472" cy="3430749"/>
          </a:xfrm>
          <a:prstGeom prst="roundRect">
            <a:avLst>
              <a:gd name="adj" fmla="val 22427"/>
            </a:avLst>
          </a:prstGeom>
          <a:ln w="25400">
            <a:solidFill>
              <a:srgbClr val="D2A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2" name="An ideal space for large groups, the Andean room can be privatised with the use of curtains. Beautifully decorated with authentic Peruvian artefacts and intricate iron gates, this space provides the perfect backdrop for all events.…"/>
          <p:cNvSpPr txBox="1"/>
          <p:nvPr/>
        </p:nvSpPr>
        <p:spPr>
          <a:xfrm>
            <a:off x="1266078" y="1968997"/>
            <a:ext cx="21851843" cy="2257028"/>
          </a:xfrm>
          <a:prstGeom prst="rect">
            <a:avLst/>
          </a:prstGeom>
          <a:ln w="12700">
            <a:miter lim="400000"/>
          </a:ln>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defTabSz="457200">
              <a:defRPr sz="2800" b="0">
                <a:solidFill>
                  <a:srgbClr val="EAD8C7"/>
                </a:solidFill>
                <a:latin typeface="Gotham-Light"/>
                <a:ea typeface="Gotham-Light"/>
                <a:cs typeface="Gotham-Light"/>
                <a:sym typeface="Gotham-Light"/>
              </a:defRPr>
            </a:pPr>
            <a:r>
              <a:rPr lang="en-US" dirty="0"/>
              <a:t>Step into the heart of the dining experience, where vibrant Peruvian culture meets modern sophistication. </a:t>
            </a:r>
          </a:p>
          <a:p>
            <a:pPr defTabSz="457200">
              <a:defRPr sz="2800" b="0">
                <a:solidFill>
                  <a:srgbClr val="EAD8C7"/>
                </a:solidFill>
                <a:latin typeface="Gotham-Light"/>
                <a:ea typeface="Gotham-Light"/>
                <a:cs typeface="Gotham-Light"/>
                <a:sym typeface="Gotham-Light"/>
              </a:defRPr>
            </a:pPr>
            <a:r>
              <a:rPr lang="en-US" dirty="0"/>
              <a:t>Surrounded by rich textures and elegant décor, guests indulge in bold flavors and culinary artistry.</a:t>
            </a:r>
            <a:endParaRPr dirty="0"/>
          </a:p>
          <a:p>
            <a:pPr defTabSz="2438338">
              <a:defRPr sz="2800" b="0">
                <a:solidFill>
                  <a:srgbClr val="EAD8C7"/>
                </a:solidFill>
                <a:latin typeface="Gotham-Light"/>
                <a:ea typeface="Gotham-Light"/>
                <a:cs typeface="Gotham-Light"/>
                <a:sym typeface="Gotham-Light"/>
              </a:defRPr>
            </a:pPr>
            <a:endParaRPr dirty="0"/>
          </a:p>
          <a:p>
            <a:pPr defTabSz="457200">
              <a:defRPr sz="2800">
                <a:solidFill>
                  <a:srgbClr val="EAD8C7"/>
                </a:solidFill>
                <a:latin typeface="Gotham Medium"/>
                <a:ea typeface="Gotham Medium"/>
                <a:cs typeface="Gotham Medium"/>
                <a:sym typeface="Gotham Medium"/>
              </a:defRPr>
            </a:pPr>
            <a:r>
              <a:rPr dirty="0"/>
              <a:t>Capacity:  </a:t>
            </a:r>
            <a:endParaRPr b="0" dirty="0">
              <a:latin typeface="Times Roman"/>
              <a:ea typeface="Times Roman"/>
              <a:cs typeface="Times Roman"/>
              <a:sym typeface="Times Roman"/>
            </a:endParaRPr>
          </a:p>
          <a:p>
            <a:pPr defTabSz="457200">
              <a:defRPr sz="2800" b="0">
                <a:solidFill>
                  <a:srgbClr val="EAD8C7"/>
                </a:solidFill>
                <a:latin typeface="Gotham-Light"/>
                <a:ea typeface="Gotham-Light"/>
                <a:cs typeface="Gotham-Light"/>
                <a:sym typeface="Gotham-Light"/>
              </a:defRPr>
            </a:pPr>
            <a:r>
              <a:rPr lang="en-US" dirty="0"/>
              <a:t>120</a:t>
            </a:r>
            <a:r>
              <a:rPr dirty="0"/>
              <a:t> seated guests </a:t>
            </a:r>
            <a:r>
              <a:rPr lang="en-US" dirty="0"/>
              <a:t>| 150 standing guests</a:t>
            </a:r>
            <a:endParaRPr dirty="0"/>
          </a:p>
        </p:txBody>
      </p:sp>
      <p:sp>
        <p:nvSpPr>
          <p:cNvPr id="203" name="ANDEAN ROOM"/>
          <p:cNvSpPr txBox="1"/>
          <p:nvPr/>
        </p:nvSpPr>
        <p:spPr>
          <a:xfrm>
            <a:off x="9903793" y="942133"/>
            <a:ext cx="4576414" cy="964367"/>
          </a:xfrm>
          <a:prstGeom prst="rect">
            <a:avLst/>
          </a:prstGeom>
          <a:ln w="12700">
            <a:miter lim="400000"/>
          </a:ln>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2438338">
              <a:defRPr sz="2400" b="0">
                <a:solidFill>
                  <a:srgbClr val="EAD8C7"/>
                </a:solidFill>
                <a:latin typeface="MADE Mirage"/>
                <a:ea typeface="MADE Mirage"/>
                <a:cs typeface="MADE Mirage"/>
                <a:sym typeface="MADE Mirage"/>
              </a:defRPr>
            </a:pPr>
            <a:endParaRPr dirty="0"/>
          </a:p>
          <a:p>
            <a:pPr defTabSz="2438338">
              <a:defRPr sz="3200" b="0">
                <a:solidFill>
                  <a:srgbClr val="EAD8C7"/>
                </a:solidFill>
                <a:latin typeface="MADEMirage-Medium"/>
                <a:ea typeface="MADEMirage-Medium"/>
                <a:cs typeface="MADEMirage-Medium"/>
                <a:sym typeface="MADE Mirage Medium"/>
              </a:defRPr>
            </a:pPr>
            <a:r>
              <a:rPr lang="en-US" dirty="0"/>
              <a:t>MAIN DINING ROOM</a:t>
            </a:r>
            <a:endParaRPr dirty="0"/>
          </a:p>
        </p:txBody>
      </p:sp>
      <p:sp>
        <p:nvSpPr>
          <p:cNvPr id="204" name="Slide Number"/>
          <p:cNvSpPr txBox="1">
            <a:spLocks noGrp="1"/>
          </p:cNvSpPr>
          <p:nvPr>
            <p:ph type="sldNum" sz="quarter" idx="2"/>
          </p:nvPr>
        </p:nvSpPr>
        <p:spPr>
          <a:xfrm>
            <a:off x="22935230" y="12829787"/>
            <a:ext cx="232601" cy="317501"/>
          </a:xfrm>
          <a:prstGeom prst="rect">
            <a:avLst/>
          </a:prstGeom>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lvl1pPr>
              <a:defRPr>
                <a:solidFill>
                  <a:srgbClr val="EAD8C7"/>
                </a:solidFill>
              </a:defRPr>
            </a:lvl1pPr>
          </a:lstStyle>
          <a:p>
            <a:fld id="{86CB4B4D-7CA3-9044-876B-883B54F8677D}" type="slidenum">
              <a:rPr/>
              <a:t>3</a:t>
            </a:fld>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Illapa HR.jpg"/>
          <p:cNvPicPr>
            <a:picLocks noChangeAspect="1"/>
          </p:cNvPicPr>
          <p:nvPr/>
        </p:nvPicPr>
        <p:blipFill>
          <a:blip r:embed="rId2">
            <a:extLst>
              <a:ext uri="{28A0092B-C50C-407E-A947-70E740481C1C}">
                <a14:useLocalDpi xmlns:a14="http://schemas.microsoft.com/office/drawing/2010/main" val="0"/>
              </a:ext>
            </a:extLst>
          </a:blip>
          <a:srcRect t="7969" b="7969"/>
          <a:stretch/>
        </p:blipFill>
        <p:spPr>
          <a:xfrm>
            <a:off x="0" y="0"/>
            <a:ext cx="24384000" cy="13716000"/>
          </a:xfrm>
          <a:prstGeom prst="rect">
            <a:avLst/>
          </a:prstGeom>
          <a:ln w="12700">
            <a:miter lim="400000"/>
          </a:ln>
          <a:effectLst>
            <a:outerShdw blurRad="190500" dist="63500" dir="5400000" rotWithShape="0">
              <a:srgbClr val="000000">
                <a:alpha val="60442"/>
              </a:srgbClr>
            </a:outerShdw>
          </a:effectLst>
        </p:spPr>
      </p:pic>
      <p:sp>
        <p:nvSpPr>
          <p:cNvPr id="207" name="Slide Number"/>
          <p:cNvSpPr txBox="1">
            <a:spLocks noGrp="1"/>
          </p:cNvSpPr>
          <p:nvPr>
            <p:ph type="sldNum" sz="quarter" idx="2"/>
          </p:nvPr>
        </p:nvSpPr>
        <p:spPr>
          <a:xfrm>
            <a:off x="22922276" y="12829787"/>
            <a:ext cx="245555" cy="317501"/>
          </a:xfrm>
          <a:prstGeom prst="rect">
            <a:avLst/>
          </a:prstGeom>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lvl1pPr>
              <a:defRPr>
                <a:solidFill>
                  <a:srgbClr val="EAD8C7"/>
                </a:solidFill>
              </a:defRPr>
            </a:lvl1pPr>
          </a:lstStyle>
          <a:p>
            <a:fld id="{86CB4B4D-7CA3-9044-876B-883B54F8677D}" type="slidenum">
              <a:rPr/>
              <a:t>4</a:t>
            </a:fld>
            <a:endParaRPr/>
          </a:p>
        </p:txBody>
      </p:sp>
      <p:sp>
        <p:nvSpPr>
          <p:cNvPr id="208" name="Rounded Rectangle"/>
          <p:cNvSpPr/>
          <p:nvPr/>
        </p:nvSpPr>
        <p:spPr>
          <a:xfrm>
            <a:off x="1065908" y="1066284"/>
            <a:ext cx="11944401" cy="3825315"/>
          </a:xfrm>
          <a:prstGeom prst="roundRect">
            <a:avLst>
              <a:gd name="adj" fmla="val 20114"/>
            </a:avLst>
          </a:prstGeom>
          <a:solidFill>
            <a:srgbClr val="000000">
              <a:alpha val="5993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12" name="Gold Calendar.png" descr="Gold Calendar.png"/>
          <p:cNvPicPr>
            <a:picLocks noChangeAspect="1"/>
          </p:cNvPicPr>
          <p:nvPr/>
        </p:nvPicPr>
        <p:blipFill>
          <a:blip r:embed="rId3">
            <a:alphaModFix amt="19624"/>
          </a:blip>
          <a:srcRect t="23446" b="23446"/>
          <a:stretch>
            <a:fillRect/>
          </a:stretch>
        </p:blipFill>
        <p:spPr>
          <a:xfrm>
            <a:off x="3516207" y="1077455"/>
            <a:ext cx="7043802" cy="3814144"/>
          </a:xfrm>
          <a:prstGeom prst="rect">
            <a:avLst/>
          </a:prstGeom>
          <a:ln w="12700">
            <a:miter lim="400000"/>
          </a:ln>
        </p:spPr>
      </p:pic>
      <p:sp>
        <p:nvSpPr>
          <p:cNvPr id="209" name="Rounded Rectangle"/>
          <p:cNvSpPr/>
          <p:nvPr/>
        </p:nvSpPr>
        <p:spPr>
          <a:xfrm>
            <a:off x="1078609" y="1066284"/>
            <a:ext cx="11919000" cy="3825315"/>
          </a:xfrm>
          <a:prstGeom prst="roundRect">
            <a:avLst>
              <a:gd name="adj" fmla="val 20114"/>
            </a:avLst>
          </a:prstGeom>
          <a:ln w="25400">
            <a:solidFill>
              <a:srgbClr val="D2A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10" name="Illapa room is composed of the Andean Room and the adjacent dining area. This is the perfect space to host larger functions  and can be semi-privatised.…"/>
          <p:cNvSpPr txBox="1"/>
          <p:nvPr/>
        </p:nvSpPr>
        <p:spPr>
          <a:xfrm>
            <a:off x="1305791" y="1673913"/>
            <a:ext cx="11464635" cy="3118803"/>
          </a:xfrm>
          <a:prstGeom prst="rect">
            <a:avLst/>
          </a:prstGeom>
          <a:ln w="12700">
            <a:miter lim="400000"/>
          </a:ln>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defTabSz="457200">
              <a:defRPr sz="1866" b="0">
                <a:solidFill>
                  <a:srgbClr val="EAD8C7"/>
                </a:solidFill>
                <a:latin typeface="Gotham Book"/>
                <a:ea typeface="Gotham Book"/>
                <a:cs typeface="Gotham Book"/>
                <a:sym typeface="Gotham Book"/>
              </a:defRPr>
            </a:pPr>
            <a:r>
              <a:rPr lang="en-US" sz="2800" dirty="0">
                <a:latin typeface="Gotham-Light"/>
                <a:ea typeface="Gotham-Light"/>
                <a:cs typeface="Gotham-Light"/>
                <a:sym typeface="Gotham-Light"/>
              </a:rPr>
              <a:t>El Dorado offers an intimate, golden-hued setting perfect for private gatherings or special celebrations. This exclusive space evokes the mystery and allure of ancient Peru, providing a luxurious escape for memorable moments.</a:t>
            </a:r>
            <a:endParaRPr lang="en-US" dirty="0"/>
          </a:p>
          <a:p>
            <a:pPr defTabSz="2438338">
              <a:defRPr sz="2800" b="0">
                <a:solidFill>
                  <a:srgbClr val="EAD8C7"/>
                </a:solidFill>
                <a:latin typeface="Gotham-Light"/>
                <a:ea typeface="Gotham-Light"/>
                <a:cs typeface="Gotham-Light"/>
                <a:sym typeface="Gotham-Light"/>
              </a:defRPr>
            </a:pPr>
            <a:endParaRPr dirty="0"/>
          </a:p>
          <a:p>
            <a:pPr defTabSz="457200">
              <a:defRPr sz="2800">
                <a:solidFill>
                  <a:srgbClr val="EAD8C7"/>
                </a:solidFill>
                <a:latin typeface="Gotham Medium"/>
                <a:ea typeface="Gotham Medium"/>
                <a:cs typeface="Gotham Medium"/>
                <a:sym typeface="Gotham Medium"/>
              </a:defRPr>
            </a:pPr>
            <a:r>
              <a:rPr dirty="0"/>
              <a:t>Capacity:  </a:t>
            </a:r>
            <a:endParaRPr b="0" dirty="0">
              <a:latin typeface="Times Roman"/>
              <a:ea typeface="Times Roman"/>
              <a:cs typeface="Times Roman"/>
              <a:sym typeface="Times Roman"/>
            </a:endParaRPr>
          </a:p>
          <a:p>
            <a:pPr defTabSz="457200">
              <a:defRPr sz="2800" b="0">
                <a:solidFill>
                  <a:srgbClr val="EAD8C7"/>
                </a:solidFill>
                <a:latin typeface="Gotham-Light"/>
                <a:ea typeface="Gotham-Light"/>
                <a:cs typeface="Gotham-Light"/>
                <a:sym typeface="Gotham-Light"/>
              </a:defRPr>
            </a:pPr>
            <a:r>
              <a:rPr lang="en-US" dirty="0"/>
              <a:t>50/</a:t>
            </a:r>
            <a:r>
              <a:rPr dirty="0"/>
              <a:t>60 seated guests  </a:t>
            </a:r>
          </a:p>
        </p:txBody>
      </p:sp>
      <p:sp>
        <p:nvSpPr>
          <p:cNvPr id="211" name="ILLAPA ROOM"/>
          <p:cNvSpPr txBox="1"/>
          <p:nvPr/>
        </p:nvSpPr>
        <p:spPr>
          <a:xfrm>
            <a:off x="639389" y="812848"/>
            <a:ext cx="12797440" cy="964367"/>
          </a:xfrm>
          <a:prstGeom prst="rect">
            <a:avLst/>
          </a:prstGeom>
          <a:ln w="12700">
            <a:miter lim="400000"/>
          </a:ln>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2438338">
              <a:defRPr sz="2400" b="0">
                <a:solidFill>
                  <a:srgbClr val="EAD8C7"/>
                </a:solidFill>
                <a:latin typeface="MADE Mirage"/>
                <a:ea typeface="MADE Mirage"/>
                <a:cs typeface="MADE Mirage"/>
                <a:sym typeface="MADE Mirage"/>
              </a:defRPr>
            </a:pPr>
            <a:endParaRPr dirty="0"/>
          </a:p>
          <a:p>
            <a:pPr defTabSz="2438338">
              <a:defRPr sz="3200" b="0">
                <a:solidFill>
                  <a:srgbClr val="EAD8C7"/>
                </a:solidFill>
                <a:latin typeface="MADEMirage-Medium"/>
                <a:ea typeface="MADEMirage-Medium"/>
                <a:cs typeface="MADEMirage-Medium"/>
                <a:sym typeface="MADE Mirage Medium"/>
              </a:defRPr>
            </a:pPr>
            <a:r>
              <a:rPr lang="en-US" dirty="0"/>
              <a:t>EL DORADO PRIVATE</a:t>
            </a:r>
            <a:r>
              <a:rPr dirty="0"/>
              <a:t> ROOM</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Andean Room.jpg"/>
          <p:cNvPicPr>
            <a:picLocks noChangeAspect="1"/>
          </p:cNvPicPr>
          <p:nvPr/>
        </p:nvPicPr>
        <p:blipFill rotWithShape="1">
          <a:blip r:embed="rId2">
            <a:extLst>
              <a:ext uri="{28A0092B-C50C-407E-A947-70E740481C1C}">
                <a14:useLocalDpi xmlns:a14="http://schemas.microsoft.com/office/drawing/2010/main" val="0"/>
              </a:ext>
            </a:extLst>
          </a:blip>
          <a:srcRect l="6088" t="26175" r="6088"/>
          <a:stretch/>
        </p:blipFill>
        <p:spPr>
          <a:xfrm>
            <a:off x="0" y="0"/>
            <a:ext cx="24384000" cy="13716000"/>
          </a:xfrm>
          <a:prstGeom prst="rect">
            <a:avLst/>
          </a:prstGeom>
          <a:ln w="12700">
            <a:miter lim="400000"/>
          </a:ln>
          <a:effectLst>
            <a:outerShdw blurRad="190500" dist="63500" dir="5400000" rotWithShape="0">
              <a:srgbClr val="000000">
                <a:alpha val="60442"/>
              </a:srgbClr>
            </a:outerShdw>
          </a:effectLst>
        </p:spPr>
      </p:pic>
      <p:sp>
        <p:nvSpPr>
          <p:cNvPr id="199" name="Rounded Rectangle"/>
          <p:cNvSpPr/>
          <p:nvPr/>
        </p:nvSpPr>
        <p:spPr>
          <a:xfrm>
            <a:off x="1522431" y="9399038"/>
            <a:ext cx="21339137" cy="3430749"/>
          </a:xfrm>
          <a:prstGeom prst="roundRect">
            <a:avLst>
              <a:gd name="adj" fmla="val 22427"/>
            </a:avLst>
          </a:prstGeom>
          <a:solidFill>
            <a:srgbClr val="000000">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00" name="Gold Calendar.png" descr="Gold Calendar.png"/>
          <p:cNvPicPr>
            <a:picLocks noChangeAspect="1"/>
          </p:cNvPicPr>
          <p:nvPr/>
        </p:nvPicPr>
        <p:blipFill>
          <a:blip r:embed="rId3">
            <a:alphaModFix amt="19693"/>
          </a:blip>
          <a:srcRect t="35188" b="35188"/>
          <a:stretch>
            <a:fillRect/>
          </a:stretch>
        </p:blipFill>
        <p:spPr>
          <a:xfrm>
            <a:off x="6709223" y="9408041"/>
            <a:ext cx="11298715" cy="3412743"/>
          </a:xfrm>
          <a:prstGeom prst="rect">
            <a:avLst/>
          </a:prstGeom>
          <a:ln w="12700">
            <a:miter lim="400000"/>
          </a:ln>
        </p:spPr>
      </p:pic>
      <p:sp>
        <p:nvSpPr>
          <p:cNvPr id="201" name="Rounded Rectangle"/>
          <p:cNvSpPr/>
          <p:nvPr/>
        </p:nvSpPr>
        <p:spPr>
          <a:xfrm>
            <a:off x="1522431" y="9399038"/>
            <a:ext cx="21339138" cy="3430749"/>
          </a:xfrm>
          <a:prstGeom prst="roundRect">
            <a:avLst>
              <a:gd name="adj" fmla="val 22427"/>
            </a:avLst>
          </a:prstGeom>
          <a:ln w="25400">
            <a:solidFill>
              <a:srgbClr val="D2A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02" name="An ideal space for large groups, the Andean room can be privatised with the use of curtains. Beautifully decorated with authentic Peruvian artefacts and intricate iron gates, this space provides the perfect backdrop for all events.…"/>
          <p:cNvSpPr txBox="1"/>
          <p:nvPr/>
        </p:nvSpPr>
        <p:spPr>
          <a:xfrm>
            <a:off x="1266078" y="10208144"/>
            <a:ext cx="21851843" cy="2257028"/>
          </a:xfrm>
          <a:prstGeom prst="rect">
            <a:avLst/>
          </a:prstGeom>
          <a:ln w="12700">
            <a:miter lim="400000"/>
          </a:ln>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p>
            <a:pPr defTabSz="457200">
              <a:defRPr sz="2800" b="0">
                <a:solidFill>
                  <a:srgbClr val="EAD8C7"/>
                </a:solidFill>
                <a:latin typeface="Gotham-Light"/>
                <a:ea typeface="Gotham-Light"/>
                <a:cs typeface="Gotham-Light"/>
                <a:sym typeface="Gotham-Light"/>
              </a:defRPr>
            </a:pPr>
            <a:r>
              <a:rPr lang="en-US" dirty="0"/>
              <a:t>Our Pisco Bar offers a menu of expertly crafted cocktails inspired by the spirit of Peru in a lively, social atmosphere.</a:t>
            </a:r>
          </a:p>
          <a:p>
            <a:pPr defTabSz="457200">
              <a:defRPr sz="2800" b="0">
                <a:solidFill>
                  <a:srgbClr val="EAD8C7"/>
                </a:solidFill>
                <a:latin typeface="Gotham-Light"/>
                <a:ea typeface="Gotham-Light"/>
                <a:cs typeface="Gotham-Light"/>
                <a:sym typeface="Gotham-Light"/>
              </a:defRPr>
            </a:pPr>
            <a:r>
              <a:rPr lang="en-US" dirty="0"/>
              <a:t>It’s the perfect spot for mingling, unwinding, or starting an unforgettable evening.</a:t>
            </a:r>
            <a:endParaRPr dirty="0"/>
          </a:p>
          <a:p>
            <a:pPr defTabSz="2438338">
              <a:defRPr sz="2800" b="0">
                <a:solidFill>
                  <a:srgbClr val="EAD8C7"/>
                </a:solidFill>
                <a:latin typeface="Gotham-Light"/>
                <a:ea typeface="Gotham-Light"/>
                <a:cs typeface="Gotham-Light"/>
                <a:sym typeface="Gotham-Light"/>
              </a:defRPr>
            </a:pPr>
            <a:endParaRPr dirty="0"/>
          </a:p>
          <a:p>
            <a:pPr defTabSz="457200">
              <a:defRPr sz="2800">
                <a:solidFill>
                  <a:srgbClr val="EAD8C7"/>
                </a:solidFill>
                <a:latin typeface="Gotham Medium"/>
                <a:ea typeface="Gotham Medium"/>
                <a:cs typeface="Gotham Medium"/>
                <a:sym typeface="Gotham Medium"/>
              </a:defRPr>
            </a:pPr>
            <a:r>
              <a:rPr dirty="0"/>
              <a:t>Capacity:  </a:t>
            </a:r>
            <a:endParaRPr b="0" dirty="0">
              <a:latin typeface="Times Roman"/>
              <a:ea typeface="Times Roman"/>
              <a:cs typeface="Times Roman"/>
              <a:sym typeface="Times Roman"/>
            </a:endParaRPr>
          </a:p>
          <a:p>
            <a:pPr defTabSz="457200">
              <a:defRPr sz="2800" b="0">
                <a:solidFill>
                  <a:srgbClr val="EAD8C7"/>
                </a:solidFill>
                <a:latin typeface="Gotham-Light"/>
                <a:ea typeface="Gotham-Light"/>
                <a:cs typeface="Gotham-Light"/>
                <a:sym typeface="Gotham-Light"/>
              </a:defRPr>
            </a:pPr>
            <a:r>
              <a:rPr lang="en-US" dirty="0"/>
              <a:t>60</a:t>
            </a:r>
            <a:r>
              <a:rPr dirty="0"/>
              <a:t> seated guests </a:t>
            </a:r>
            <a:r>
              <a:rPr lang="en-US" dirty="0"/>
              <a:t>| 120 standing guests</a:t>
            </a:r>
            <a:endParaRPr dirty="0"/>
          </a:p>
        </p:txBody>
      </p:sp>
      <p:sp>
        <p:nvSpPr>
          <p:cNvPr id="203" name="ANDEAN ROOM"/>
          <p:cNvSpPr txBox="1"/>
          <p:nvPr/>
        </p:nvSpPr>
        <p:spPr>
          <a:xfrm>
            <a:off x="9903793" y="9181280"/>
            <a:ext cx="4576414" cy="964367"/>
          </a:xfrm>
          <a:prstGeom prst="rect">
            <a:avLst/>
          </a:prstGeom>
          <a:ln w="12700">
            <a:miter lim="400000"/>
          </a:ln>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2438338">
              <a:defRPr sz="2400" b="0">
                <a:solidFill>
                  <a:srgbClr val="EAD8C7"/>
                </a:solidFill>
                <a:latin typeface="MADE Mirage"/>
                <a:ea typeface="MADE Mirage"/>
                <a:cs typeface="MADE Mirage"/>
                <a:sym typeface="MADE Mirage"/>
              </a:defRPr>
            </a:pPr>
            <a:endParaRPr dirty="0"/>
          </a:p>
          <a:p>
            <a:pPr defTabSz="2438338">
              <a:defRPr sz="3200" b="0">
                <a:solidFill>
                  <a:srgbClr val="EAD8C7"/>
                </a:solidFill>
                <a:latin typeface="MADEMirage-Medium"/>
                <a:ea typeface="MADEMirage-Medium"/>
                <a:cs typeface="MADEMirage-Medium"/>
                <a:sym typeface="MADE Mirage Medium"/>
              </a:defRPr>
            </a:pPr>
            <a:r>
              <a:rPr lang="en-US" dirty="0"/>
              <a:t>PISCO BAR</a:t>
            </a:r>
            <a:endParaRPr dirty="0"/>
          </a:p>
        </p:txBody>
      </p:sp>
      <p:sp>
        <p:nvSpPr>
          <p:cNvPr id="204" name="Slide Number"/>
          <p:cNvSpPr txBox="1">
            <a:spLocks noGrp="1"/>
          </p:cNvSpPr>
          <p:nvPr>
            <p:ph type="sldNum" sz="quarter" idx="2"/>
          </p:nvPr>
        </p:nvSpPr>
        <p:spPr>
          <a:xfrm>
            <a:off x="22935230" y="12829787"/>
            <a:ext cx="232601" cy="317501"/>
          </a:xfrm>
          <a:prstGeom prst="rect">
            <a:avLst/>
          </a:prstGeom>
          <a:effectLst>
            <a:outerShdw blurRad="63500" dist="60388" dir="2421957" rotWithShape="0">
              <a:srgbClr val="000000">
                <a:alpha val="495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lvl1pPr>
              <a:defRPr>
                <a:solidFill>
                  <a:srgbClr val="EAD8C7"/>
                </a:solidFill>
              </a:defRPr>
            </a:lvl1pPr>
          </a:lstStyle>
          <a:p>
            <a:fld id="{86CB4B4D-7CA3-9044-876B-883B54F8677D}" type="slidenum">
              <a:rPr/>
              <a:t>5</a:t>
            </a:fld>
            <a:endParaRPr dirty="0"/>
          </a:p>
        </p:txBody>
      </p:sp>
    </p:spTree>
    <p:extLst>
      <p:ext uri="{BB962C8B-B14F-4D97-AF65-F5344CB8AC3E}">
        <p14:creationId xmlns:p14="http://schemas.microsoft.com/office/powerpoint/2010/main" val="411486849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MEMBERS' CLUB (6).jpg"/>
          <p:cNvPicPr>
            <a:picLocks noChangeAspect="1"/>
          </p:cNvPicPr>
          <p:nvPr/>
        </p:nvPicPr>
        <p:blipFill>
          <a:blip r:embed="rId2">
            <a:extLst>
              <a:ext uri="{28A0092B-C50C-407E-A947-70E740481C1C}">
                <a14:useLocalDpi xmlns:a14="http://schemas.microsoft.com/office/drawing/2010/main" val="0"/>
              </a:ext>
            </a:extLst>
          </a:blip>
          <a:srcRect t="7969" b="7969"/>
          <a:stretch/>
        </p:blipFill>
        <p:spPr>
          <a:xfrm>
            <a:off x="0" y="1"/>
            <a:ext cx="24384000" cy="13716000"/>
          </a:xfrm>
          <a:prstGeom prst="rect">
            <a:avLst/>
          </a:prstGeom>
          <a:ln w="12700">
            <a:miter lim="400000"/>
          </a:ln>
          <a:effectLst>
            <a:outerShdw blurRad="190500" dist="63500" dir="5400000" rotWithShape="0">
              <a:srgbClr val="000000">
                <a:alpha val="60442"/>
              </a:srgbClr>
            </a:outerShdw>
          </a:effectLst>
        </p:spPr>
      </p:pic>
      <p:sp>
        <p:nvSpPr>
          <p:cNvPr id="223" name="Rounded Rectangle"/>
          <p:cNvSpPr/>
          <p:nvPr/>
        </p:nvSpPr>
        <p:spPr>
          <a:xfrm>
            <a:off x="4871846" y="892423"/>
            <a:ext cx="15382539" cy="5040104"/>
          </a:xfrm>
          <a:prstGeom prst="roundRect">
            <a:avLst>
              <a:gd name="adj" fmla="val 15266"/>
            </a:avLst>
          </a:prstGeom>
          <a:solidFill>
            <a:srgbClr val="000000">
              <a:alpha val="70116"/>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24" name="Rounded Rectangle"/>
          <p:cNvSpPr/>
          <p:nvPr/>
        </p:nvSpPr>
        <p:spPr>
          <a:xfrm>
            <a:off x="4884547" y="888815"/>
            <a:ext cx="15352009" cy="5047320"/>
          </a:xfrm>
          <a:prstGeom prst="roundRect">
            <a:avLst>
              <a:gd name="adj" fmla="val 15244"/>
            </a:avLst>
          </a:prstGeom>
          <a:ln w="25400">
            <a:solidFill>
              <a:srgbClr val="D2A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25" name="Gold Calendar.png" descr="Gold Calendar.png"/>
          <p:cNvPicPr>
            <a:picLocks noChangeAspect="1"/>
          </p:cNvPicPr>
          <p:nvPr/>
        </p:nvPicPr>
        <p:blipFill>
          <a:blip r:embed="rId3">
            <a:alphaModFix amt="29833"/>
          </a:blip>
          <a:srcRect t="18362" b="18362"/>
          <a:stretch>
            <a:fillRect/>
          </a:stretch>
        </p:blipFill>
        <p:spPr>
          <a:xfrm>
            <a:off x="8733695" y="890176"/>
            <a:ext cx="7819290" cy="5044730"/>
          </a:xfrm>
          <a:prstGeom prst="rect">
            <a:avLst/>
          </a:prstGeom>
          <a:ln w="12700">
            <a:miter lim="400000"/>
          </a:ln>
        </p:spPr>
      </p:pic>
      <p:sp>
        <p:nvSpPr>
          <p:cNvPr id="226" name="Slide Number"/>
          <p:cNvSpPr txBox="1">
            <a:spLocks noGrp="1"/>
          </p:cNvSpPr>
          <p:nvPr>
            <p:ph type="sldNum" sz="quarter" idx="2"/>
          </p:nvPr>
        </p:nvSpPr>
        <p:spPr>
          <a:xfrm>
            <a:off x="22927419" y="12829787"/>
            <a:ext cx="240412" cy="317501"/>
          </a:xfrm>
          <a:prstGeom prst="rect">
            <a:avLst/>
          </a:prstGeom>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lvl1pPr>
              <a:defRPr>
                <a:solidFill>
                  <a:srgbClr val="EAD8C7"/>
                </a:solidFill>
              </a:defRPr>
            </a:lvl1pPr>
          </a:lstStyle>
          <a:p>
            <a:fld id="{86CB4B4D-7CA3-9044-876B-883B54F8677D}" type="slidenum">
              <a:rPr/>
              <a:t>6</a:t>
            </a:fld>
            <a:endParaRPr dirty="0"/>
          </a:p>
        </p:txBody>
      </p:sp>
      <p:sp>
        <p:nvSpPr>
          <p:cNvPr id="227" name="The Member’s Club is an exclusive and upscale space, providing guests with a relaxed, yet sophisticated experience. Embellished with golden décor and hanging contemporary art, the room is a breathtaking space perfect for all types of celebrations – from "/>
          <p:cNvSpPr txBox="1"/>
          <p:nvPr/>
        </p:nvSpPr>
        <p:spPr>
          <a:xfrm>
            <a:off x="4871846" y="1444221"/>
            <a:ext cx="15352009" cy="4411464"/>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b">
            <a:spAutoFit/>
          </a:bodyPr>
          <a:lstStyle/>
          <a:p>
            <a:pPr defTabSz="2438338">
              <a:defRPr sz="2800" b="0">
                <a:solidFill>
                  <a:srgbClr val="EAD8C7"/>
                </a:solidFill>
                <a:latin typeface="Gotham-Light"/>
                <a:ea typeface="Gotham-Light"/>
                <a:cs typeface="Gotham-Light"/>
                <a:sym typeface="Gotham-Light"/>
              </a:defRPr>
            </a:pPr>
            <a:r>
              <a:rPr lang="en-US" dirty="0"/>
              <a:t>COYA Barcelona’s terrace offers the perfect location for small &amp; large groups and events. The following areas can be hired for Semi-Private and Fully Private events:</a:t>
            </a:r>
          </a:p>
          <a:p>
            <a:pPr marL="457200" indent="-457200" defTabSz="2438338">
              <a:buFont typeface="Arial" panose="020B0604020202020204" pitchFamily="34" charset="0"/>
              <a:buChar char="•"/>
              <a:defRPr sz="2800" b="0">
                <a:solidFill>
                  <a:srgbClr val="EAD8C7"/>
                </a:solidFill>
                <a:latin typeface="Gotham-Light"/>
                <a:ea typeface="Gotham-Light"/>
                <a:cs typeface="Gotham-Light"/>
                <a:sym typeface="Gotham-Light"/>
              </a:defRPr>
            </a:pPr>
            <a:r>
              <a:rPr lang="en-US" dirty="0"/>
              <a:t>Full Terrace Lounge overlooking the ocean</a:t>
            </a:r>
          </a:p>
          <a:p>
            <a:pPr marL="457200" indent="-457200" defTabSz="2438338">
              <a:buFont typeface="Arial" panose="020B0604020202020204" pitchFamily="34" charset="0"/>
              <a:buChar char="•"/>
              <a:defRPr sz="2800" b="0">
                <a:solidFill>
                  <a:srgbClr val="EAD8C7"/>
                </a:solidFill>
                <a:latin typeface="Gotham-Light"/>
                <a:ea typeface="Gotham-Light"/>
                <a:cs typeface="Gotham-Light"/>
                <a:sym typeface="Gotham-Light"/>
              </a:defRPr>
            </a:pPr>
            <a:r>
              <a:rPr lang="en-US" dirty="0"/>
              <a:t>Terrace Bar for drinks by the sea</a:t>
            </a:r>
          </a:p>
          <a:p>
            <a:pPr marL="457200" indent="-457200" defTabSz="2438338">
              <a:buFont typeface="Arial" panose="020B0604020202020204" pitchFamily="34" charset="0"/>
              <a:buChar char="•"/>
              <a:defRPr sz="2800" b="0">
                <a:solidFill>
                  <a:srgbClr val="EAD8C7"/>
                </a:solidFill>
                <a:latin typeface="Gotham-Light"/>
                <a:ea typeface="Gotham-Light"/>
                <a:cs typeface="Gotham-Light"/>
                <a:sym typeface="Gotham-Light"/>
              </a:defRPr>
            </a:pPr>
            <a:r>
              <a:rPr lang="en-US" dirty="0"/>
              <a:t>Terrace VIP Lounge, the best spot for VIP guests</a:t>
            </a:r>
          </a:p>
          <a:p>
            <a:pPr defTabSz="2438338">
              <a:defRPr sz="2800" b="0">
                <a:solidFill>
                  <a:srgbClr val="EAD8C7"/>
                </a:solidFill>
                <a:latin typeface="Gotham-Light"/>
                <a:ea typeface="Gotham-Light"/>
                <a:cs typeface="Gotham-Light"/>
                <a:sym typeface="Gotham-Light"/>
              </a:defRPr>
            </a:pPr>
            <a:endParaRPr dirty="0"/>
          </a:p>
          <a:p>
            <a:pPr defTabSz="457200">
              <a:defRPr sz="2800">
                <a:solidFill>
                  <a:srgbClr val="EAD8C7"/>
                </a:solidFill>
                <a:latin typeface="Gotham Medium"/>
                <a:ea typeface="Gotham Medium"/>
                <a:cs typeface="Gotham Medium"/>
                <a:sym typeface="Gotham Medium"/>
              </a:defRPr>
            </a:pPr>
            <a:r>
              <a:rPr dirty="0"/>
              <a:t>Capacity:  </a:t>
            </a:r>
            <a:endParaRPr b="0" dirty="0">
              <a:latin typeface="Times Roman"/>
              <a:ea typeface="Times Roman"/>
              <a:cs typeface="Times Roman"/>
              <a:sym typeface="Times Roman"/>
            </a:endParaRPr>
          </a:p>
          <a:p>
            <a:pPr defTabSz="457200">
              <a:defRPr sz="2800" b="0">
                <a:solidFill>
                  <a:srgbClr val="EAD8C7"/>
                </a:solidFill>
                <a:latin typeface="Gotham-Light"/>
                <a:ea typeface="Gotham-Light"/>
                <a:cs typeface="Gotham-Light"/>
                <a:sym typeface="Gotham-Light"/>
              </a:defRPr>
            </a:pPr>
            <a:r>
              <a:rPr lang="en-US" dirty="0"/>
              <a:t>Lounge - </a:t>
            </a:r>
            <a:r>
              <a:rPr dirty="0"/>
              <a:t>44 seated guests</a:t>
            </a:r>
          </a:p>
          <a:p>
            <a:pPr defTabSz="457200">
              <a:defRPr sz="2800" b="0">
                <a:solidFill>
                  <a:srgbClr val="EAD8C7"/>
                </a:solidFill>
                <a:latin typeface="Gotham-Light"/>
                <a:ea typeface="Gotham-Light"/>
                <a:cs typeface="Gotham-Light"/>
                <a:sym typeface="Gotham-Light"/>
              </a:defRPr>
            </a:pPr>
            <a:r>
              <a:rPr lang="en-US" dirty="0"/>
              <a:t>Main Dining – 80 seated guests | 120 standing guests</a:t>
            </a:r>
          </a:p>
          <a:p>
            <a:pPr defTabSz="457200">
              <a:defRPr sz="2800" b="0">
                <a:solidFill>
                  <a:srgbClr val="EAD8C7"/>
                </a:solidFill>
                <a:latin typeface="Gotham-Light"/>
                <a:ea typeface="Gotham-Light"/>
                <a:cs typeface="Gotham-Light"/>
                <a:sym typeface="Gotham-Light"/>
              </a:defRPr>
            </a:pPr>
            <a:r>
              <a:rPr lang="en-US" dirty="0"/>
              <a:t>Bar – 20 seated guests | 40 standing guests</a:t>
            </a:r>
            <a:endParaRPr dirty="0"/>
          </a:p>
        </p:txBody>
      </p:sp>
      <p:sp>
        <p:nvSpPr>
          <p:cNvPr id="228" name="MEMBERS’ CLUB"/>
          <p:cNvSpPr txBox="1"/>
          <p:nvPr/>
        </p:nvSpPr>
        <p:spPr>
          <a:xfrm>
            <a:off x="10563509" y="606854"/>
            <a:ext cx="3968682" cy="96436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2438338">
              <a:defRPr sz="2400" b="0">
                <a:solidFill>
                  <a:srgbClr val="EAD8C7"/>
                </a:solidFill>
                <a:latin typeface="MADE Mirage"/>
                <a:ea typeface="MADE Mirage"/>
                <a:cs typeface="MADE Mirage"/>
                <a:sym typeface="MADE Mirage"/>
              </a:defRPr>
            </a:pPr>
            <a:endParaRPr dirty="0"/>
          </a:p>
          <a:p>
            <a:pPr defTabSz="2438338">
              <a:defRPr sz="3200" b="0">
                <a:solidFill>
                  <a:srgbClr val="EAD8C7"/>
                </a:solidFill>
                <a:latin typeface="MADEMirage-Medium"/>
                <a:ea typeface="MADEMirage-Medium"/>
                <a:cs typeface="MADEMirage-Medium"/>
                <a:sym typeface="MADE Mirage Medium"/>
              </a:defRPr>
            </a:pPr>
            <a:r>
              <a:rPr lang="en-US" dirty="0"/>
              <a:t>TERRACE</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05.19.23 Coya AUH - David Allen-40.jpg" descr="05.19.23 Coya AUH - David Allen-40.jpg"/>
          <p:cNvPicPr>
            <a:picLocks noChangeAspect="1"/>
          </p:cNvPicPr>
          <p:nvPr/>
        </p:nvPicPr>
        <p:blipFill rotWithShape="1">
          <a:blip r:embed="rId2"/>
          <a:srcRect l="1021" t="41550" r="1021" b="27463"/>
          <a:stretch/>
        </p:blipFill>
        <p:spPr>
          <a:xfrm>
            <a:off x="0" y="0"/>
            <a:ext cx="24384000" cy="13716000"/>
          </a:xfrm>
          <a:prstGeom prst="rect">
            <a:avLst/>
          </a:prstGeom>
          <a:ln w="12700">
            <a:miter lim="400000"/>
          </a:ln>
        </p:spPr>
      </p:pic>
      <p:sp>
        <p:nvSpPr>
          <p:cNvPr id="241" name="Rectangle"/>
          <p:cNvSpPr/>
          <p:nvPr/>
        </p:nvSpPr>
        <p:spPr>
          <a:xfrm>
            <a:off x="0" y="-1"/>
            <a:ext cx="24384000" cy="13716001"/>
          </a:xfrm>
          <a:prstGeom prst="rect">
            <a:avLst/>
          </a:prstGeom>
          <a:solidFill>
            <a:srgbClr val="000000">
              <a:alpha val="69927"/>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42" name="Image" descr="Image"/>
          <p:cNvPicPr>
            <a:picLocks noChangeAspect="1"/>
          </p:cNvPicPr>
          <p:nvPr/>
        </p:nvPicPr>
        <p:blipFill>
          <a:blip r:embed="rId3"/>
          <a:stretch>
            <a:fillRect/>
          </a:stretch>
        </p:blipFill>
        <p:spPr>
          <a:xfrm rot="16955652">
            <a:off x="20080306" y="-1271264"/>
            <a:ext cx="4414956" cy="7232918"/>
          </a:xfrm>
          <a:prstGeom prst="rect">
            <a:avLst/>
          </a:prstGeom>
          <a:ln w="12700">
            <a:miter lim="400000"/>
          </a:ln>
        </p:spPr>
      </p:pic>
      <p:pic>
        <p:nvPicPr>
          <p:cNvPr id="243" name="Image" descr="Image"/>
          <p:cNvPicPr>
            <a:picLocks noChangeAspect="1"/>
          </p:cNvPicPr>
          <p:nvPr/>
        </p:nvPicPr>
        <p:blipFill>
          <a:blip r:embed="rId4"/>
          <a:stretch>
            <a:fillRect/>
          </a:stretch>
        </p:blipFill>
        <p:spPr>
          <a:xfrm>
            <a:off x="-504510" y="10375826"/>
            <a:ext cx="3084177" cy="4290196"/>
          </a:xfrm>
          <a:prstGeom prst="rect">
            <a:avLst/>
          </a:prstGeom>
          <a:ln w="12700">
            <a:miter lim="400000"/>
          </a:ln>
        </p:spPr>
      </p:pic>
      <p:sp>
        <p:nvSpPr>
          <p:cNvPr id="244" name="Slide Number"/>
          <p:cNvSpPr txBox="1">
            <a:spLocks noGrp="1"/>
          </p:cNvSpPr>
          <p:nvPr>
            <p:ph type="sldNum" sz="quarter" idx="2"/>
          </p:nvPr>
        </p:nvSpPr>
        <p:spPr>
          <a:xfrm>
            <a:off x="22933515" y="12829787"/>
            <a:ext cx="234316" cy="317501"/>
          </a:xfrm>
          <a:prstGeom prst="rect">
            <a:avLst/>
          </a:prstGeom>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lvl1pPr>
              <a:defRPr>
                <a:solidFill>
                  <a:srgbClr val="EAD8C7"/>
                </a:solidFill>
              </a:defRPr>
            </a:lvl1pPr>
          </a:lstStyle>
          <a:p>
            <a:fld id="{86CB4B4D-7CA3-9044-876B-883B54F8677D}" type="slidenum">
              <a:t>7</a:t>
            </a:fld>
            <a:endParaRPr dirty="0"/>
          </a:p>
        </p:txBody>
      </p:sp>
      <p:sp>
        <p:nvSpPr>
          <p:cNvPr id="245" name="COYA 2012 - 2024. All rights reserved."/>
          <p:cNvSpPr txBox="1"/>
          <p:nvPr/>
        </p:nvSpPr>
        <p:spPr>
          <a:xfrm>
            <a:off x="10095217" y="12910560"/>
            <a:ext cx="4193567" cy="236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2438338">
              <a:defRPr sz="1500" b="0">
                <a:solidFill>
                  <a:srgbClr val="EAD8C7"/>
                </a:solidFill>
                <a:latin typeface="MADE Mirage"/>
                <a:ea typeface="MADE Mirage"/>
                <a:cs typeface="MADE Mirage"/>
                <a:sym typeface="MADE Mirage"/>
              </a:defRPr>
            </a:lvl1pPr>
          </a:lstStyle>
          <a:p>
            <a:r>
              <a:rPr dirty="0"/>
              <a:t>COYA 2012 - 2024. All rights reserved.</a:t>
            </a:r>
          </a:p>
        </p:txBody>
      </p:sp>
      <p:sp>
        <p:nvSpPr>
          <p:cNvPr id="246" name="MENUS"/>
          <p:cNvSpPr txBox="1"/>
          <p:nvPr/>
        </p:nvSpPr>
        <p:spPr>
          <a:xfrm>
            <a:off x="5793280" y="405001"/>
            <a:ext cx="12797440" cy="100624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2438338">
              <a:defRPr sz="2400" b="0">
                <a:solidFill>
                  <a:srgbClr val="EAD8C7"/>
                </a:solidFill>
                <a:latin typeface="MADE Mirage"/>
                <a:ea typeface="MADE Mirage"/>
                <a:cs typeface="MADE Mirage"/>
                <a:sym typeface="MADE Mirage"/>
              </a:defRPr>
            </a:pPr>
            <a:endParaRPr dirty="0"/>
          </a:p>
          <a:p>
            <a:pPr defTabSz="2438338">
              <a:defRPr sz="3200" b="0">
                <a:solidFill>
                  <a:srgbClr val="EAD8C7"/>
                </a:solidFill>
                <a:latin typeface="MADEMirage-Medium"/>
                <a:ea typeface="MADEMirage-Medium"/>
                <a:cs typeface="MADEMirage-Medium"/>
                <a:sym typeface="MADE Mirage Medium"/>
              </a:defRPr>
            </a:pPr>
            <a:r>
              <a:rPr dirty="0"/>
              <a:t>MENUS</a:t>
            </a:r>
          </a:p>
        </p:txBody>
      </p:sp>
      <p:pic>
        <p:nvPicPr>
          <p:cNvPr id="247" name="MF GroupSetMenu_A3 (with service charge) 03.01.24.jpg"/>
          <p:cNvPicPr>
            <a:picLocks noChangeAspect="1"/>
          </p:cNvPicPr>
          <p:nvPr/>
        </p:nvPicPr>
        <p:blipFill>
          <a:blip r:embed="rId5">
            <a:extLst>
              <a:ext uri="{28A0092B-C50C-407E-A947-70E740481C1C}">
                <a14:useLocalDpi xmlns:a14="http://schemas.microsoft.com/office/drawing/2010/main" val="0"/>
              </a:ext>
            </a:extLst>
          </a:blip>
          <a:srcRect/>
          <a:stretch/>
        </p:blipFill>
        <p:spPr>
          <a:xfrm>
            <a:off x="3527321" y="1520932"/>
            <a:ext cx="17329358" cy="11072046"/>
          </a:xfrm>
          <a:prstGeom prst="rect">
            <a:avLst/>
          </a:prstGeom>
          <a:ln w="12700">
            <a:miter lim="400000"/>
          </a:ln>
          <a:effectLst>
            <a:outerShdw blurRad="190500" dist="76200" dir="5400000" rotWithShape="0">
              <a:srgbClr val="000000"/>
            </a:outerShdw>
          </a:effec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Johnny Stephens Photography-15-0E8A6632-Edit 6.jpg" descr="Johnny Stephens Photography-15-0E8A6632-Edit 6.jpg"/>
          <p:cNvPicPr>
            <a:picLocks noChangeAspect="1"/>
          </p:cNvPicPr>
          <p:nvPr/>
        </p:nvPicPr>
        <p:blipFill rotWithShape="1">
          <a:blip r:embed="rId2"/>
          <a:srcRect l="1021" t="43629" r="1021" b="12288"/>
          <a:stretch/>
        </p:blipFill>
        <p:spPr>
          <a:xfrm>
            <a:off x="0" y="1"/>
            <a:ext cx="24384000" cy="13716000"/>
          </a:xfrm>
          <a:prstGeom prst="rect">
            <a:avLst/>
          </a:prstGeom>
          <a:ln w="12700">
            <a:miter lim="400000"/>
          </a:ln>
        </p:spPr>
      </p:pic>
      <p:sp>
        <p:nvSpPr>
          <p:cNvPr id="240" name="Rectangle"/>
          <p:cNvSpPr/>
          <p:nvPr/>
        </p:nvSpPr>
        <p:spPr>
          <a:xfrm>
            <a:off x="-1" y="0"/>
            <a:ext cx="24384001" cy="13715999"/>
          </a:xfrm>
          <a:prstGeom prst="rect">
            <a:avLst/>
          </a:prstGeom>
          <a:solidFill>
            <a:srgbClr val="000000">
              <a:alpha val="69927"/>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241" name="Image" descr="Image"/>
          <p:cNvPicPr>
            <a:picLocks noChangeAspect="1"/>
          </p:cNvPicPr>
          <p:nvPr/>
        </p:nvPicPr>
        <p:blipFill>
          <a:blip r:embed="rId3"/>
          <a:stretch>
            <a:fillRect/>
          </a:stretch>
        </p:blipFill>
        <p:spPr>
          <a:xfrm rot="16955652">
            <a:off x="20080306" y="-1271264"/>
            <a:ext cx="4414956" cy="7232918"/>
          </a:xfrm>
          <a:prstGeom prst="rect">
            <a:avLst/>
          </a:prstGeom>
          <a:ln w="12700">
            <a:miter lim="400000"/>
          </a:ln>
        </p:spPr>
      </p:pic>
      <p:pic>
        <p:nvPicPr>
          <p:cNvPr id="242" name="Image" descr="Image"/>
          <p:cNvPicPr>
            <a:picLocks noChangeAspect="1"/>
          </p:cNvPicPr>
          <p:nvPr/>
        </p:nvPicPr>
        <p:blipFill>
          <a:blip r:embed="rId4"/>
          <a:stretch>
            <a:fillRect/>
          </a:stretch>
        </p:blipFill>
        <p:spPr>
          <a:xfrm>
            <a:off x="-504510" y="10375826"/>
            <a:ext cx="3084177" cy="4290196"/>
          </a:xfrm>
          <a:prstGeom prst="rect">
            <a:avLst/>
          </a:prstGeom>
          <a:ln w="12700">
            <a:miter lim="400000"/>
          </a:ln>
        </p:spPr>
      </p:pic>
      <p:sp>
        <p:nvSpPr>
          <p:cNvPr id="243" name="Slide Number"/>
          <p:cNvSpPr txBox="1">
            <a:spLocks noGrp="1"/>
          </p:cNvSpPr>
          <p:nvPr>
            <p:ph type="sldNum" sz="quarter" idx="2"/>
          </p:nvPr>
        </p:nvSpPr>
        <p:spPr>
          <a:xfrm>
            <a:off x="22927419" y="12829787"/>
            <a:ext cx="240412" cy="317501"/>
          </a:xfrm>
          <a:prstGeom prst="rect">
            <a:avLst/>
          </a:prstGeom>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lvl1pPr>
              <a:defRPr>
                <a:solidFill>
                  <a:srgbClr val="EAD8C7"/>
                </a:solidFill>
              </a:defRPr>
            </a:lvl1pPr>
          </a:lstStyle>
          <a:p>
            <a:fld id="{86CB4B4D-7CA3-9044-876B-883B54F8677D}" type="slidenum">
              <a:t>8</a:t>
            </a:fld>
            <a:endParaRPr/>
          </a:p>
        </p:txBody>
      </p:sp>
      <p:sp>
        <p:nvSpPr>
          <p:cNvPr id="244" name="COYA 2012 - 2024. All rights reserved."/>
          <p:cNvSpPr txBox="1"/>
          <p:nvPr/>
        </p:nvSpPr>
        <p:spPr>
          <a:xfrm>
            <a:off x="10095217" y="12910560"/>
            <a:ext cx="4193567" cy="236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2438338">
              <a:defRPr sz="1500" b="0">
                <a:solidFill>
                  <a:srgbClr val="EAD8C7"/>
                </a:solidFill>
                <a:latin typeface="MADE Mirage"/>
                <a:ea typeface="MADE Mirage"/>
                <a:cs typeface="MADE Mirage"/>
                <a:sym typeface="MADE Mirage"/>
              </a:defRPr>
            </a:lvl1pPr>
          </a:lstStyle>
          <a:p>
            <a:r>
              <a:t>COYA 2012 - 2024. All rights reserved.</a:t>
            </a:r>
          </a:p>
        </p:txBody>
      </p:sp>
      <p:sp>
        <p:nvSpPr>
          <p:cNvPr id="245" name="MENUS"/>
          <p:cNvSpPr txBox="1"/>
          <p:nvPr/>
        </p:nvSpPr>
        <p:spPr>
          <a:xfrm>
            <a:off x="5793280" y="405001"/>
            <a:ext cx="12797440" cy="100624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2438338">
              <a:defRPr sz="2400" b="0">
                <a:solidFill>
                  <a:srgbClr val="EAD8C7"/>
                </a:solidFill>
                <a:latin typeface="MADE Mirage"/>
                <a:ea typeface="MADE Mirage"/>
                <a:cs typeface="MADE Mirage"/>
                <a:sym typeface="MADE Mirage"/>
              </a:defRPr>
            </a:pPr>
            <a:endParaRPr/>
          </a:p>
          <a:p>
            <a:pPr defTabSz="2438338">
              <a:defRPr sz="3200" b="0">
                <a:solidFill>
                  <a:srgbClr val="EAD8C7"/>
                </a:solidFill>
                <a:latin typeface="MADEMirage-Medium"/>
                <a:ea typeface="MADEMirage-Medium"/>
                <a:cs typeface="MADEMirage-Medium"/>
                <a:sym typeface="MADE Mirage Medium"/>
              </a:defRPr>
            </a:pPr>
            <a:r>
              <a:t>MENUS</a:t>
            </a:r>
          </a:p>
        </p:txBody>
      </p:sp>
      <p:pic>
        <p:nvPicPr>
          <p:cNvPr id="246" name="Wine Selection-Cocktails Menu - 13.03.24.jpg"/>
          <p:cNvPicPr>
            <a:picLocks noChangeAspect="1"/>
          </p:cNvPicPr>
          <p:nvPr/>
        </p:nvPicPr>
        <p:blipFill>
          <a:blip r:embed="rId5">
            <a:extLst>
              <a:ext uri="{28A0092B-C50C-407E-A947-70E740481C1C}">
                <a14:useLocalDpi xmlns:a14="http://schemas.microsoft.com/office/drawing/2010/main" val="0"/>
              </a:ext>
            </a:extLst>
          </a:blip>
          <a:srcRect/>
          <a:stretch/>
        </p:blipFill>
        <p:spPr>
          <a:xfrm>
            <a:off x="5349995" y="1548828"/>
            <a:ext cx="13684007" cy="10853982"/>
          </a:xfrm>
          <a:prstGeom prst="rect">
            <a:avLst/>
          </a:prstGeom>
          <a:ln w="12700">
            <a:miter lim="400000"/>
          </a:ln>
          <a:effectLst>
            <a:outerShdw blurRad="190500" dist="76200" dir="5400000" rotWithShape="0">
              <a:srgbClr val="000000"/>
            </a:outerShdw>
          </a:effec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ENTRANCE.jpg" descr="ENTRANCE.jpg"/>
          <p:cNvPicPr>
            <a:picLocks noChangeAspect="1"/>
          </p:cNvPicPr>
          <p:nvPr/>
        </p:nvPicPr>
        <p:blipFill rotWithShape="1">
          <a:blip r:embed="rId3"/>
          <a:srcRect l="1077" t="8385" r="1077" b="9059"/>
          <a:stretch/>
        </p:blipFill>
        <p:spPr>
          <a:xfrm>
            <a:off x="0" y="0"/>
            <a:ext cx="24384000" cy="13715999"/>
          </a:xfrm>
          <a:prstGeom prst="rect">
            <a:avLst/>
          </a:prstGeom>
          <a:ln w="12700">
            <a:miter lim="400000"/>
          </a:ln>
        </p:spPr>
      </p:pic>
      <p:sp>
        <p:nvSpPr>
          <p:cNvPr id="250" name="Rectangle"/>
          <p:cNvSpPr/>
          <p:nvPr/>
        </p:nvSpPr>
        <p:spPr>
          <a:xfrm>
            <a:off x="0" y="1"/>
            <a:ext cx="24384000" cy="13716000"/>
          </a:xfrm>
          <a:prstGeom prst="rect">
            <a:avLst/>
          </a:prstGeom>
          <a:solidFill>
            <a:srgbClr val="000000">
              <a:alpha val="60222"/>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51" name="Image" descr="Image"/>
          <p:cNvPicPr>
            <a:picLocks noChangeAspect="1"/>
          </p:cNvPicPr>
          <p:nvPr/>
        </p:nvPicPr>
        <p:blipFill>
          <a:blip r:embed="rId4"/>
          <a:stretch>
            <a:fillRect/>
          </a:stretch>
        </p:blipFill>
        <p:spPr>
          <a:xfrm rot="15618547">
            <a:off x="21569350" y="10297678"/>
            <a:ext cx="3084177" cy="4290196"/>
          </a:xfrm>
          <a:prstGeom prst="rect">
            <a:avLst/>
          </a:prstGeom>
          <a:ln w="12700">
            <a:miter lim="400000"/>
          </a:ln>
        </p:spPr>
      </p:pic>
      <p:pic>
        <p:nvPicPr>
          <p:cNvPr id="252" name="Image" descr="Image"/>
          <p:cNvPicPr>
            <a:picLocks noChangeAspect="1"/>
          </p:cNvPicPr>
          <p:nvPr/>
        </p:nvPicPr>
        <p:blipFill>
          <a:blip r:embed="rId5"/>
          <a:stretch>
            <a:fillRect/>
          </a:stretch>
        </p:blipFill>
        <p:spPr>
          <a:xfrm rot="12774514">
            <a:off x="-22081" y="-3616459"/>
            <a:ext cx="4414956" cy="7232917"/>
          </a:xfrm>
          <a:prstGeom prst="rect">
            <a:avLst/>
          </a:prstGeom>
          <a:ln w="12700">
            <a:miter lim="400000"/>
          </a:ln>
        </p:spPr>
      </p:pic>
      <p:sp>
        <p:nvSpPr>
          <p:cNvPr id="253" name="Slide Number"/>
          <p:cNvSpPr txBox="1">
            <a:spLocks noGrp="1"/>
          </p:cNvSpPr>
          <p:nvPr>
            <p:ph type="sldNum" sz="quarter" idx="2"/>
          </p:nvPr>
        </p:nvSpPr>
        <p:spPr>
          <a:xfrm>
            <a:off x="22927419" y="12829787"/>
            <a:ext cx="240412" cy="317501"/>
          </a:xfrm>
          <a:prstGeom prst="rect">
            <a:avLst/>
          </a:prstGeom>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lstStyle>
            <a:lvl1pPr>
              <a:defRPr>
                <a:solidFill>
                  <a:srgbClr val="EAD8C7"/>
                </a:solidFill>
              </a:defRPr>
            </a:lvl1pPr>
          </a:lstStyle>
          <a:p>
            <a:fld id="{86CB4B4D-7CA3-9044-876B-883B54F8677D}" type="slidenum">
              <a:rPr/>
              <a:t>9</a:t>
            </a:fld>
            <a:endParaRPr/>
          </a:p>
        </p:txBody>
      </p:sp>
      <p:sp>
        <p:nvSpPr>
          <p:cNvPr id="254" name="COYA 2012 - 2024. All rights reserved."/>
          <p:cNvSpPr txBox="1"/>
          <p:nvPr/>
        </p:nvSpPr>
        <p:spPr>
          <a:xfrm>
            <a:off x="10095217" y="13147288"/>
            <a:ext cx="4193567" cy="236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2438338">
              <a:defRPr sz="1500" b="0">
                <a:solidFill>
                  <a:srgbClr val="EAD8C7"/>
                </a:solidFill>
                <a:latin typeface="MADE Mirage"/>
                <a:ea typeface="MADE Mirage"/>
                <a:cs typeface="MADE Mirage"/>
                <a:sym typeface="MADE Mirage"/>
              </a:defRPr>
            </a:lvl1pPr>
          </a:lstStyle>
          <a:p>
            <a:r>
              <a:rPr dirty="0"/>
              <a:t>COYA 2012 - 2024. All rights reserved.</a:t>
            </a:r>
          </a:p>
        </p:txBody>
      </p:sp>
      <p:sp>
        <p:nvSpPr>
          <p:cNvPr id="255" name="FLOOR PLAN &amp; CAPACITY"/>
          <p:cNvSpPr txBox="1"/>
          <p:nvPr/>
        </p:nvSpPr>
        <p:spPr>
          <a:xfrm>
            <a:off x="5793280" y="155229"/>
            <a:ext cx="12797440" cy="1006247"/>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defTabSz="2438338">
              <a:defRPr sz="2400" b="0">
                <a:solidFill>
                  <a:srgbClr val="EAD8C7"/>
                </a:solidFill>
                <a:latin typeface="MADE Mirage"/>
                <a:ea typeface="MADE Mirage"/>
                <a:cs typeface="MADE Mirage"/>
                <a:sym typeface="MADE Mirage"/>
              </a:defRPr>
            </a:pPr>
            <a:endParaRPr dirty="0"/>
          </a:p>
          <a:p>
            <a:pPr defTabSz="2438338">
              <a:defRPr sz="3200" b="0">
                <a:solidFill>
                  <a:srgbClr val="EAD8C7"/>
                </a:solidFill>
                <a:latin typeface="MADEMirage-Medium"/>
                <a:ea typeface="MADEMirage-Medium"/>
                <a:cs typeface="MADEMirage-Medium"/>
                <a:sym typeface="MADE Mirage Medium"/>
              </a:defRPr>
            </a:pPr>
            <a:r>
              <a:rPr dirty="0"/>
              <a:t>FLOOR PLAN &amp; CAPACITY</a:t>
            </a:r>
          </a:p>
        </p:txBody>
      </p:sp>
      <p:pic>
        <p:nvPicPr>
          <p:cNvPr id="256" name="MF Floor Plan.png"/>
          <p:cNvPicPr>
            <a:picLocks noChangeAspect="1"/>
          </p:cNvPicPr>
          <p:nvPr/>
        </p:nvPicPr>
        <p:blipFill>
          <a:blip r:embed="rId6">
            <a:extLst>
              <a:ext uri="{28A0092B-C50C-407E-A947-70E740481C1C}">
                <a14:useLocalDpi xmlns:a14="http://schemas.microsoft.com/office/drawing/2010/main" val="0"/>
              </a:ext>
            </a:extLst>
          </a:blip>
          <a:srcRect/>
          <a:stretch/>
        </p:blipFill>
        <p:spPr>
          <a:xfrm>
            <a:off x="5793280" y="1245827"/>
            <a:ext cx="17134139" cy="11979439"/>
          </a:xfrm>
          <a:prstGeom prst="rect">
            <a:avLst/>
          </a:prstGeom>
          <a:ln w="12700">
            <a:miter lim="400000"/>
          </a:ln>
          <a:effectLst>
            <a:outerShdw blurRad="190500" dist="76200" dir="5400000" rotWithShape="0">
              <a:srgbClr val="000000">
                <a:alpha val="42082"/>
              </a:srgbClr>
            </a:outerShdw>
          </a:effectLst>
        </p:spPr>
      </p:pic>
      <p:sp>
        <p:nvSpPr>
          <p:cNvPr id="257" name="Section                                   Size (m2)              Standing            Seated…"/>
          <p:cNvSpPr txBox="1"/>
          <p:nvPr/>
        </p:nvSpPr>
        <p:spPr>
          <a:xfrm>
            <a:off x="2332801" y="1316062"/>
            <a:ext cx="8239435" cy="4165243"/>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defTabSz="457200">
              <a:defRPr sz="2400">
                <a:solidFill>
                  <a:srgbClr val="EAD8C7"/>
                </a:solidFill>
                <a:latin typeface="Gotham Medium"/>
                <a:ea typeface="Gotham Medium"/>
                <a:cs typeface="Gotham Medium"/>
                <a:sym typeface="Gotham Medium"/>
              </a:defRPr>
            </a:pPr>
            <a:r>
              <a:rPr dirty="0"/>
              <a:t>Section                                   Standing            Seated</a:t>
            </a:r>
            <a:endParaRPr dirty="0">
              <a:latin typeface="Times Roman"/>
              <a:ea typeface="Times Roman"/>
              <a:cs typeface="Times Roman"/>
              <a:sym typeface="Times Roman"/>
            </a:endParaRPr>
          </a:p>
          <a:p>
            <a:pPr algn="l" defTabSz="457200">
              <a:defRPr sz="2400" b="0">
                <a:solidFill>
                  <a:srgbClr val="EAD8C7"/>
                </a:solidFill>
                <a:latin typeface="Times Roman"/>
                <a:ea typeface="Times Roman"/>
                <a:cs typeface="Times Roman"/>
                <a:sym typeface="Times Roman"/>
              </a:defRPr>
            </a:pPr>
            <a:endParaRPr dirty="0">
              <a:latin typeface="Times Roman"/>
              <a:ea typeface="Times Roman"/>
              <a:cs typeface="Times Roman"/>
              <a:sym typeface="Times Roman"/>
            </a:endParaRPr>
          </a:p>
          <a:p>
            <a:pPr algn="l" defTabSz="457200">
              <a:defRPr sz="2400" b="0">
                <a:solidFill>
                  <a:srgbClr val="EAD8C7"/>
                </a:solidFill>
                <a:latin typeface="Gotham-Light"/>
                <a:ea typeface="Gotham-Light"/>
                <a:cs typeface="Gotham-Light"/>
                <a:sym typeface="Gotham-Light"/>
              </a:defRPr>
            </a:pPr>
            <a:r>
              <a:rPr lang="en-US" dirty="0"/>
              <a:t>Indoor Main Dining Room</a:t>
            </a:r>
            <a:r>
              <a:rPr lang="en-AE" dirty="0"/>
              <a:t> </a:t>
            </a:r>
          </a:p>
          <a:p>
            <a:pPr algn="l" defTabSz="457200">
              <a:defRPr sz="2400" b="0">
                <a:solidFill>
                  <a:srgbClr val="EAD8C7"/>
                </a:solidFill>
                <a:latin typeface="Gotham-Light"/>
                <a:ea typeface="Gotham-Light"/>
                <a:cs typeface="Gotham-Light"/>
                <a:sym typeface="Gotham-Light"/>
              </a:defRPr>
            </a:pPr>
            <a:r>
              <a:rPr lang="en-US" dirty="0"/>
              <a:t>El Dorado</a:t>
            </a:r>
          </a:p>
          <a:p>
            <a:pPr algn="l" defTabSz="457200">
              <a:defRPr sz="2400" b="0">
                <a:solidFill>
                  <a:srgbClr val="EAD8C7"/>
                </a:solidFill>
                <a:latin typeface="Gotham-Light"/>
                <a:ea typeface="Gotham-Light"/>
                <a:cs typeface="Gotham-Light"/>
                <a:sym typeface="Gotham-Light"/>
              </a:defRPr>
            </a:pPr>
            <a:r>
              <a:rPr lang="en-US" dirty="0"/>
              <a:t>Dining (Terrace)</a:t>
            </a:r>
            <a:r>
              <a:rPr lang="en-AE" dirty="0"/>
              <a:t> </a:t>
            </a:r>
          </a:p>
          <a:p>
            <a:pPr algn="l" defTabSz="457200">
              <a:defRPr sz="2400" b="0">
                <a:solidFill>
                  <a:srgbClr val="EAD8C7"/>
                </a:solidFill>
                <a:latin typeface="Gotham-Light"/>
                <a:ea typeface="Gotham-Light"/>
                <a:cs typeface="Gotham-Light"/>
                <a:sym typeface="Gotham-Light"/>
              </a:defRPr>
            </a:pPr>
            <a:r>
              <a:rPr lang="en-US" dirty="0"/>
              <a:t>Bar (Terrace)</a:t>
            </a:r>
            <a:r>
              <a:rPr lang="en-AE" dirty="0"/>
              <a:t> </a:t>
            </a:r>
          </a:p>
          <a:p>
            <a:pPr algn="l" defTabSz="457200">
              <a:defRPr sz="2400" b="0">
                <a:solidFill>
                  <a:srgbClr val="EAD8C7"/>
                </a:solidFill>
                <a:latin typeface="Gotham-Light"/>
                <a:ea typeface="Gotham-Light"/>
                <a:cs typeface="Gotham-Light"/>
                <a:sym typeface="Gotham-Light"/>
              </a:defRPr>
            </a:pPr>
            <a:r>
              <a:rPr lang="en-US" dirty="0"/>
              <a:t>Lounge (Terrace)</a:t>
            </a:r>
            <a:r>
              <a:rPr dirty="0"/>
              <a:t>  </a:t>
            </a:r>
            <a:endParaRPr lang="en-US" dirty="0"/>
          </a:p>
          <a:p>
            <a:pPr algn="l" defTabSz="457200">
              <a:defRPr sz="2400" b="0">
                <a:solidFill>
                  <a:srgbClr val="EAD8C7"/>
                </a:solidFill>
                <a:latin typeface="Gotham-Light"/>
                <a:ea typeface="Gotham-Light"/>
                <a:cs typeface="Gotham-Light"/>
                <a:sym typeface="Gotham-Light"/>
              </a:defRPr>
            </a:pPr>
            <a:r>
              <a:rPr lang="en-US" dirty="0"/>
              <a:t>Full Terrace      </a:t>
            </a:r>
          </a:p>
          <a:p>
            <a:pPr algn="l" defTabSz="457200">
              <a:defRPr sz="2400" b="0">
                <a:solidFill>
                  <a:srgbClr val="EAD8C7"/>
                </a:solidFill>
                <a:latin typeface="Gotham-Light"/>
                <a:ea typeface="Gotham-Light"/>
                <a:cs typeface="Gotham-Light"/>
                <a:sym typeface="Gotham-Light"/>
              </a:defRPr>
            </a:pPr>
            <a:r>
              <a:rPr lang="en-US" dirty="0"/>
              <a:t>Pisco Bar Lounge</a:t>
            </a:r>
          </a:p>
          <a:p>
            <a:pPr algn="l" defTabSz="457200">
              <a:defRPr sz="2400" b="0">
                <a:solidFill>
                  <a:srgbClr val="EAD8C7"/>
                </a:solidFill>
                <a:latin typeface="Gotham-Light"/>
                <a:ea typeface="Gotham-Light"/>
                <a:cs typeface="Gotham-Light"/>
                <a:sym typeface="Gotham-Light"/>
              </a:defRPr>
            </a:pPr>
            <a:r>
              <a:rPr lang="en-US" dirty="0"/>
              <a:t>Full Hire (Apr to Oct) </a:t>
            </a:r>
          </a:p>
          <a:p>
            <a:pPr algn="l" defTabSz="457200">
              <a:defRPr sz="2400" b="0">
                <a:solidFill>
                  <a:srgbClr val="EAD8C7"/>
                </a:solidFill>
                <a:latin typeface="Gotham-Light"/>
                <a:ea typeface="Gotham-Light"/>
                <a:cs typeface="Gotham-Light"/>
                <a:sym typeface="Gotham-Light"/>
              </a:defRPr>
            </a:pPr>
            <a:r>
              <a:rPr lang="en-US" dirty="0"/>
              <a:t>Full Hire (Oct to Mar)</a:t>
            </a:r>
          </a:p>
        </p:txBody>
      </p:sp>
      <p:sp>
        <p:nvSpPr>
          <p:cNvPr id="258" name="1 Reception…"/>
          <p:cNvSpPr txBox="1"/>
          <p:nvPr/>
        </p:nvSpPr>
        <p:spPr>
          <a:xfrm>
            <a:off x="3149478" y="7772109"/>
            <a:ext cx="4288098" cy="4165243"/>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defTabSz="457200">
              <a:defRPr sz="2400">
                <a:solidFill>
                  <a:srgbClr val="EAD8C7"/>
                </a:solidFill>
                <a:latin typeface="Gotham Medium"/>
                <a:ea typeface="Gotham Medium"/>
                <a:cs typeface="Gotham Medium"/>
                <a:sym typeface="Gotham Medium"/>
              </a:defRPr>
            </a:pPr>
            <a:r>
              <a:rPr lang="en-US" b="0" dirty="0">
                <a:latin typeface="Gotham-Light"/>
                <a:ea typeface="Gotham-Light"/>
                <a:cs typeface="Gotham-Light"/>
                <a:sym typeface="Gotham-Light"/>
              </a:rPr>
              <a:t>Indoor Main Dining Room  </a:t>
            </a:r>
            <a:r>
              <a:rPr lang="en-AE" dirty="0"/>
              <a:t>1</a:t>
            </a:r>
            <a:endParaRPr b="0" dirty="0">
              <a:latin typeface="Gotham-Light"/>
              <a:ea typeface="Gotham-Light"/>
              <a:cs typeface="Gotham-Light"/>
              <a:sym typeface="Gotham-Light"/>
            </a:endParaRPr>
          </a:p>
          <a:p>
            <a:pPr algn="r" defTabSz="457200">
              <a:defRPr sz="2400">
                <a:solidFill>
                  <a:srgbClr val="EAD8C7"/>
                </a:solidFill>
                <a:latin typeface="Gotham Medium"/>
                <a:ea typeface="Gotham Medium"/>
                <a:cs typeface="Gotham Medium"/>
                <a:sym typeface="Gotham Medium"/>
              </a:defRPr>
            </a:pPr>
            <a:endParaRPr b="0" dirty="0">
              <a:latin typeface="Gotham-Light"/>
              <a:ea typeface="Gotham-Light"/>
              <a:cs typeface="Gotham-Light"/>
              <a:sym typeface="Gotham-Light"/>
            </a:endParaRPr>
          </a:p>
          <a:p>
            <a:pPr algn="r" defTabSz="457200">
              <a:defRPr sz="2400">
                <a:solidFill>
                  <a:srgbClr val="EAD8C7"/>
                </a:solidFill>
                <a:latin typeface="Gotham Medium"/>
                <a:ea typeface="Gotham Medium"/>
                <a:cs typeface="Gotham Medium"/>
                <a:sym typeface="Gotham Medium"/>
              </a:defRPr>
            </a:pPr>
            <a:r>
              <a:rPr lang="en-US" b="0" dirty="0">
                <a:latin typeface="Gotham-Light"/>
                <a:ea typeface="Gotham-Light"/>
                <a:cs typeface="Gotham-Light"/>
                <a:sym typeface="Gotham-Light"/>
              </a:rPr>
              <a:t>El Dorado</a:t>
            </a:r>
            <a:r>
              <a:rPr lang="en-AE" dirty="0"/>
              <a:t>  2</a:t>
            </a:r>
            <a:endParaRPr b="0" dirty="0">
              <a:latin typeface="Gotham-Light"/>
              <a:ea typeface="Gotham-Light"/>
              <a:cs typeface="Gotham-Light"/>
              <a:sym typeface="Gotham-Light"/>
            </a:endParaRPr>
          </a:p>
          <a:p>
            <a:pPr algn="r" defTabSz="457200">
              <a:defRPr sz="2400">
                <a:solidFill>
                  <a:srgbClr val="EAD8C7"/>
                </a:solidFill>
                <a:latin typeface="Gotham Medium"/>
                <a:ea typeface="Gotham Medium"/>
                <a:cs typeface="Gotham Medium"/>
                <a:sym typeface="Gotham Medium"/>
              </a:defRPr>
            </a:pPr>
            <a:endParaRPr b="0" dirty="0">
              <a:latin typeface="Gotham-Light"/>
              <a:ea typeface="Gotham-Light"/>
              <a:cs typeface="Gotham-Light"/>
              <a:sym typeface="Gotham-Light"/>
            </a:endParaRPr>
          </a:p>
          <a:p>
            <a:pPr algn="r" defTabSz="457200">
              <a:defRPr sz="2400">
                <a:solidFill>
                  <a:srgbClr val="EAD8C7"/>
                </a:solidFill>
                <a:latin typeface="Gotham Medium"/>
                <a:ea typeface="Gotham Medium"/>
                <a:cs typeface="Gotham Medium"/>
                <a:sym typeface="Gotham Medium"/>
              </a:defRPr>
            </a:pPr>
            <a:r>
              <a:rPr lang="en-US" b="0" dirty="0">
                <a:latin typeface="Gotham-Light"/>
                <a:ea typeface="Gotham-Light"/>
                <a:cs typeface="Gotham-Light"/>
                <a:sym typeface="Gotham-Light"/>
              </a:rPr>
              <a:t>Terrace Dining</a:t>
            </a:r>
            <a:r>
              <a:rPr lang="en-AE" dirty="0"/>
              <a:t>  3</a:t>
            </a:r>
            <a:endParaRPr b="0" dirty="0">
              <a:latin typeface="Gotham-Light"/>
              <a:ea typeface="Gotham-Light"/>
              <a:cs typeface="Gotham-Light"/>
              <a:sym typeface="Gotham-Light"/>
            </a:endParaRPr>
          </a:p>
          <a:p>
            <a:pPr algn="r" defTabSz="457200">
              <a:defRPr sz="2400">
                <a:solidFill>
                  <a:srgbClr val="EAD8C7"/>
                </a:solidFill>
                <a:latin typeface="Gotham Medium"/>
                <a:ea typeface="Gotham Medium"/>
                <a:cs typeface="Gotham Medium"/>
                <a:sym typeface="Gotham Medium"/>
              </a:defRPr>
            </a:pPr>
            <a:endParaRPr b="0" dirty="0">
              <a:latin typeface="Gotham-Light"/>
              <a:ea typeface="Gotham-Light"/>
              <a:cs typeface="Gotham-Light"/>
              <a:sym typeface="Gotham-Light"/>
            </a:endParaRPr>
          </a:p>
          <a:p>
            <a:pPr algn="r" defTabSz="457200">
              <a:defRPr sz="2400">
                <a:solidFill>
                  <a:srgbClr val="EAD8C7"/>
                </a:solidFill>
                <a:latin typeface="Gotham Medium"/>
                <a:ea typeface="Gotham Medium"/>
                <a:cs typeface="Gotham Medium"/>
                <a:sym typeface="Gotham Medium"/>
              </a:defRPr>
            </a:pPr>
            <a:r>
              <a:rPr lang="en-US" b="0" dirty="0">
                <a:latin typeface="Gotham-Light"/>
                <a:ea typeface="Gotham-Light"/>
                <a:cs typeface="Gotham-Light"/>
                <a:sym typeface="Gotham-Light"/>
              </a:rPr>
              <a:t>Terrace Bar</a:t>
            </a:r>
            <a:r>
              <a:rPr lang="en-AE" dirty="0"/>
              <a:t>  4</a:t>
            </a:r>
            <a:endParaRPr b="0" dirty="0">
              <a:latin typeface="Gotham-Light"/>
              <a:ea typeface="Gotham-Light"/>
              <a:cs typeface="Gotham-Light"/>
              <a:sym typeface="Gotham-Light"/>
            </a:endParaRPr>
          </a:p>
          <a:p>
            <a:pPr algn="r" defTabSz="457200">
              <a:defRPr sz="2400">
                <a:solidFill>
                  <a:srgbClr val="EAD8C7"/>
                </a:solidFill>
                <a:latin typeface="Gotham Medium"/>
                <a:ea typeface="Gotham Medium"/>
                <a:cs typeface="Gotham Medium"/>
                <a:sym typeface="Gotham Medium"/>
              </a:defRPr>
            </a:pPr>
            <a:endParaRPr b="0" dirty="0">
              <a:latin typeface="Gotham-Light"/>
              <a:ea typeface="Gotham-Light"/>
              <a:cs typeface="Gotham-Light"/>
              <a:sym typeface="Gotham-Light"/>
            </a:endParaRPr>
          </a:p>
          <a:p>
            <a:pPr algn="r" defTabSz="457200">
              <a:defRPr sz="2400">
                <a:solidFill>
                  <a:srgbClr val="EAD8C7"/>
                </a:solidFill>
                <a:latin typeface="Gotham Medium"/>
                <a:ea typeface="Gotham Medium"/>
                <a:cs typeface="Gotham Medium"/>
                <a:sym typeface="Gotham Medium"/>
              </a:defRPr>
            </a:pPr>
            <a:r>
              <a:rPr lang="en-US" b="0" dirty="0">
                <a:latin typeface="Gotham-Light"/>
                <a:ea typeface="Gotham-Light"/>
                <a:cs typeface="Gotham-Light"/>
                <a:sym typeface="Gotham-Light"/>
              </a:rPr>
              <a:t>Terrace Lounge</a:t>
            </a:r>
            <a:r>
              <a:rPr lang="en-AE" dirty="0"/>
              <a:t>  5</a:t>
            </a:r>
            <a:endParaRPr b="0" dirty="0">
              <a:latin typeface="Gotham-Light"/>
              <a:ea typeface="Gotham-Light"/>
              <a:cs typeface="Gotham-Light"/>
              <a:sym typeface="Gotham-Light"/>
            </a:endParaRPr>
          </a:p>
          <a:p>
            <a:pPr algn="r" defTabSz="457200">
              <a:defRPr sz="2400">
                <a:solidFill>
                  <a:srgbClr val="EAD8C7"/>
                </a:solidFill>
                <a:latin typeface="Gotham Medium"/>
                <a:ea typeface="Gotham Medium"/>
                <a:cs typeface="Gotham Medium"/>
                <a:sym typeface="Gotham Medium"/>
              </a:defRPr>
            </a:pPr>
            <a:endParaRPr b="0" dirty="0">
              <a:latin typeface="Gotham-Light"/>
              <a:ea typeface="Gotham-Light"/>
              <a:cs typeface="Gotham-Light"/>
              <a:sym typeface="Gotham-Light"/>
            </a:endParaRPr>
          </a:p>
          <a:p>
            <a:pPr algn="r" defTabSz="457200">
              <a:defRPr sz="2400">
                <a:solidFill>
                  <a:srgbClr val="EAD8C7"/>
                </a:solidFill>
                <a:latin typeface="Gotham Medium"/>
                <a:ea typeface="Gotham Medium"/>
                <a:cs typeface="Gotham Medium"/>
                <a:sym typeface="Gotham Medium"/>
              </a:defRPr>
            </a:pPr>
            <a:r>
              <a:rPr lang="en-US" b="0" dirty="0">
                <a:latin typeface="Gotham-Light"/>
                <a:ea typeface="Gotham-Light"/>
                <a:cs typeface="Gotham-Light"/>
                <a:sym typeface="Gotham-Light"/>
              </a:rPr>
              <a:t>Pisco Bar Lounge</a:t>
            </a:r>
            <a:r>
              <a:rPr lang="en-AE" dirty="0"/>
              <a:t>  6</a:t>
            </a:r>
            <a:endParaRPr b="0" dirty="0">
              <a:latin typeface="Gotham-Light"/>
              <a:ea typeface="Gotham-Light"/>
              <a:cs typeface="Gotham-Light"/>
              <a:sym typeface="Gotham-Light"/>
            </a:endParaRPr>
          </a:p>
        </p:txBody>
      </p:sp>
      <p:sp>
        <p:nvSpPr>
          <p:cNvPr id="2" name="Section                                   Size (m2)              Standing            Seated…">
            <a:extLst>
              <a:ext uri="{FF2B5EF4-FFF2-40B4-BE49-F238E27FC236}">
                <a16:creationId xmlns:a16="http://schemas.microsoft.com/office/drawing/2014/main" id="{904A65F8-5777-C2A6-24C9-08389F77C553}"/>
              </a:ext>
            </a:extLst>
          </p:cNvPr>
          <p:cNvSpPr txBox="1"/>
          <p:nvPr/>
        </p:nvSpPr>
        <p:spPr>
          <a:xfrm>
            <a:off x="7092243" y="2054726"/>
            <a:ext cx="710131" cy="3426579"/>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150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60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120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40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40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150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120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450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150</a:t>
            </a:r>
          </a:p>
        </p:txBody>
      </p:sp>
      <p:sp>
        <p:nvSpPr>
          <p:cNvPr id="3" name="Section                                   Size (m2)              Standing            Seated…">
            <a:extLst>
              <a:ext uri="{FF2B5EF4-FFF2-40B4-BE49-F238E27FC236}">
                <a16:creationId xmlns:a16="http://schemas.microsoft.com/office/drawing/2014/main" id="{1B4E9FC4-0B52-4A85-70BF-5932BEB04625}"/>
              </a:ext>
            </a:extLst>
          </p:cNvPr>
          <p:cNvSpPr txBox="1"/>
          <p:nvPr/>
        </p:nvSpPr>
        <p:spPr>
          <a:xfrm>
            <a:off x="9497498" y="2054726"/>
            <a:ext cx="687752" cy="3426579"/>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120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60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80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NA</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30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120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60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250</a:t>
            </a:r>
          </a:p>
          <a:p>
            <a:pPr algn="r" defTabSz="457200">
              <a:defRPr sz="2400">
                <a:solidFill>
                  <a:srgbClr val="EAD8C7"/>
                </a:solidFill>
                <a:latin typeface="Gotham Medium"/>
                <a:ea typeface="Gotham Medium"/>
                <a:cs typeface="Gotham Medium"/>
                <a:sym typeface="Gotham Medium"/>
              </a:defRPr>
            </a:pPr>
            <a:r>
              <a:rPr lang="en-US" b="0" dirty="0">
                <a:latin typeface="Gotham Light" pitchFamily="2" charset="77"/>
              </a:rPr>
              <a:t>150</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FCAACCE187549900615DCE6C4389E" ma:contentTypeVersion="17" ma:contentTypeDescription="Create a new document." ma:contentTypeScope="" ma:versionID="95278c548464da366774f2851be50b15">
  <xsd:schema xmlns:xsd="http://www.w3.org/2001/XMLSchema" xmlns:xs="http://www.w3.org/2001/XMLSchema" xmlns:p="http://schemas.microsoft.com/office/2006/metadata/properties" xmlns:ns2="84b0dc97-aae3-4e9d-b843-f5fc96693842" xmlns:ns3="488e8a99-48b3-435e-b8bb-4702d255e28b" targetNamespace="http://schemas.microsoft.com/office/2006/metadata/properties" ma:root="true" ma:fieldsID="fd9387cdc8fe24eaa2fedb09f835dc23" ns2:_="" ns3:_="">
    <xsd:import namespace="84b0dc97-aae3-4e9d-b843-f5fc96693842"/>
    <xsd:import namespace="488e8a99-48b3-435e-b8bb-4702d255e2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0dc97-aae3-4e9d-b843-f5fc966938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0eaada8-704e-4d30-b0b8-5316f6e9abe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8e8a99-48b3-435e-b8bb-4702d255e28b"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7899de4-f318-4a90-888e-d8ccfdcfeb3c}" ma:internalName="TaxCatchAll" ma:showField="CatchAllData" ma:web="488e8a99-48b3-435e-b8bb-4702d255e28b">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60F941-C270-4566-BBC4-A9EFF1587F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b0dc97-aae3-4e9d-b843-f5fc96693842"/>
    <ds:schemaRef ds:uri="488e8a99-48b3-435e-b8bb-4702d255e2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3E3065-D78C-4FBF-8B4A-D46503382C8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259</TotalTime>
  <Words>646</Words>
  <Application>Microsoft Macintosh PowerPoint</Application>
  <PresentationFormat>Custom</PresentationFormat>
  <Paragraphs>141</Paragraphs>
  <Slides>11</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Gotham Light</vt:lpstr>
      <vt:lpstr>Gotham Medium</vt:lpstr>
      <vt:lpstr>Gotham-Light</vt:lpstr>
      <vt:lpstr>Helvetica Light</vt:lpstr>
      <vt:lpstr>Helvetica Neue</vt:lpstr>
      <vt:lpstr>Helvetica Neue Light</vt:lpstr>
      <vt:lpstr>Helvetica Neue Medium</vt:lpstr>
      <vt:lpstr>Times Roman</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Sahil Gandhi</cp:lastModifiedBy>
  <cp:revision>35</cp:revision>
  <dcterms:modified xsi:type="dcterms:W3CDTF">2024-09-11T12:10:11Z</dcterms:modified>
</cp:coreProperties>
</file>